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Lst>
  <p:sldSz cy="5143500" cx="9144000"/>
  <p:notesSz cx="6858000" cy="9144000"/>
  <p:embeddedFontLst>
    <p:embeddedFont>
      <p:font typeface="Outfit ExtraBold"/>
      <p:bold r:id="rId14"/>
    </p:embeddedFont>
    <p:embeddedFont>
      <p:font typeface="Outfit"/>
      <p:regular r:id="rId15"/>
      <p:bold r:id="rId16"/>
    </p:embeddedFont>
    <p:embeddedFont>
      <p:font typeface="Outfit Medium"/>
      <p:regular r:id="rId17"/>
      <p:bold r:id="rId18"/>
    </p:embeddedFont>
    <p:embeddedFont>
      <p:font typeface="Merriweather"/>
      <p:regular r:id="rId19"/>
      <p:bold r:id="rId20"/>
      <p:italic r:id="rId21"/>
      <p:boldItalic r:id="rId22"/>
    </p:embeddedFont>
    <p:embeddedFont>
      <p:font typeface="Courier Prime"/>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erriweather-bold.fntdata"/><Relationship Id="rId22" Type="http://schemas.openxmlformats.org/officeDocument/2006/relationships/font" Target="fonts/Merriweather-boldItalic.fntdata"/><Relationship Id="rId21" Type="http://schemas.openxmlformats.org/officeDocument/2006/relationships/font" Target="fonts/Merriweather-italic.fntdata"/><Relationship Id="rId24" Type="http://schemas.openxmlformats.org/officeDocument/2006/relationships/font" Target="fonts/CourierPrime-bold.fntdata"/><Relationship Id="rId23" Type="http://schemas.openxmlformats.org/officeDocument/2006/relationships/font" Target="fonts/CourierPrime-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CourierPrime-boldItalic.fntdata"/><Relationship Id="rId25" Type="http://schemas.openxmlformats.org/officeDocument/2006/relationships/font" Target="fonts/CourierPrime-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font" Target="fonts/Outfit-regular.fntdata"/><Relationship Id="rId14" Type="http://schemas.openxmlformats.org/officeDocument/2006/relationships/font" Target="fonts/OutfitExtraBold-bold.fntdata"/><Relationship Id="rId17" Type="http://schemas.openxmlformats.org/officeDocument/2006/relationships/font" Target="fonts/OutfitMedium-regular.fntdata"/><Relationship Id="rId16" Type="http://schemas.openxmlformats.org/officeDocument/2006/relationships/font" Target="fonts/Outfit-bold.fntdata"/><Relationship Id="rId19" Type="http://schemas.openxmlformats.org/officeDocument/2006/relationships/font" Target="fonts/Merriweather-regular.fntdata"/><Relationship Id="rId18" Type="http://schemas.openxmlformats.org/officeDocument/2006/relationships/font" Target="fonts/OutfitMedium-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3dfc30639e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33dfc30639e_6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3dfc30639e_2_8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33" name="Google Shape;133;g33dfc30639e_2_8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134" name="Google Shape;134;g33dfc30639e_2_80: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g33dfc30639e_2_80: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g33dfc30639e_2_80: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37" name="Google Shape;137;g33dfc30639e_2_80: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3dfc30639e_0_12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56" name="Google Shape;156;g33dfc30639e_0_12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157" name="Google Shape;157;g33dfc30639e_0_125: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g33dfc30639e_0_125: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g33dfc30639e_0_125: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60" name="Google Shape;160;g33dfc30639e_0_125: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3dfc30639e_0_14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73" name="Google Shape;173;g33dfc30639e_0_14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174" name="Google Shape;174;g33dfc30639e_0_149: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g33dfc30639e_0_149: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g33dfc30639e_0_149: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77" name="Google Shape;177;g33dfc30639e_0_149: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45d2643c08_0_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97" name="Google Shape;197;g345d2643c08_0_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198" name="Google Shape;198;g345d2643c08_0_9: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g345d2643c08_0_9: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g345d2643c08_0_9: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01" name="Google Shape;201;g345d2643c08_0_9: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3dfc30639e_0_13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09" name="Google Shape;209;g33dfc30639e_0_13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210" name="Google Shape;210;g33dfc30639e_0_133: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g33dfc30639e_0_133: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g33dfc30639e_0_133: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13" name="Google Shape;213;g33dfc30639e_0_133: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3dfc30639e_0_14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29" name="Google Shape;229;g33dfc30639e_0_14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230" name="Google Shape;230;g33dfc30639e_0_141: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g33dfc30639e_0_141: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g33dfc30639e_0_141: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33" name="Google Shape;233;g33dfc30639e_0_141: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8" name="Google Shape;58;p1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9" name="Google Shape;59;p1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5"/>
          <p:cNvSpPr txBox="1"/>
          <p:nvPr>
            <p:ph type="ctrTitle"/>
          </p:nvPr>
        </p:nvSpPr>
        <p:spPr>
          <a:xfrm>
            <a:off x="342900" y="1065213"/>
            <a:ext cx="3886200" cy="735013"/>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2" name="Google Shape;62;p15"/>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63" name="Google Shape;63;p15"/>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4" name="Google Shape;64;p15"/>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5" name="Google Shape;65;p15"/>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8" name="Google Shape;68;p16"/>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69" name="Google Shape;69;p1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0" name="Google Shape;70;p1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1" name="Google Shape;71;p1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361156" y="2203450"/>
            <a:ext cx="3886200" cy="681038"/>
          </a:xfrm>
          <a:prstGeom prst="rect">
            <a:avLst/>
          </a:prstGeom>
          <a:noFill/>
          <a:ln>
            <a:noFill/>
          </a:ln>
        </p:spPr>
        <p:txBody>
          <a:bodyPr anchorCtr="0" anchor="t" bIns="22850" lIns="45725" spcFirstLastPara="1" rIns="45725" wrap="square" tIns="22850">
            <a:normAutofit/>
          </a:bodyPr>
          <a:lstStyle>
            <a:lvl1pPr lvl="0" algn="l">
              <a:spcBef>
                <a:spcPts val="0"/>
              </a:spcBef>
              <a:spcAft>
                <a:spcPts val="0"/>
              </a:spcAft>
              <a:buClr>
                <a:schemeClr val="dk1"/>
              </a:buClr>
              <a:buSzPts val="2000"/>
              <a:buFont typeface="Calibri"/>
              <a:buNone/>
              <a:defRPr b="1" sz="2000"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4" name="Google Shape;74;p17"/>
          <p:cNvSpPr txBox="1"/>
          <p:nvPr>
            <p:ph idx="1" type="body"/>
          </p:nvPr>
        </p:nvSpPr>
        <p:spPr>
          <a:xfrm>
            <a:off x="361156" y="1453357"/>
            <a:ext cx="3886200" cy="750094"/>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rgbClr val="888888"/>
              </a:buClr>
              <a:buSzPts val="1000"/>
              <a:buNone/>
              <a:defRPr sz="1000">
                <a:solidFill>
                  <a:srgbClr val="888888"/>
                </a:solidFill>
              </a:defRPr>
            </a:lvl1pPr>
            <a:lvl2pPr indent="-228600" lvl="1" marL="914400" algn="l">
              <a:spcBef>
                <a:spcPts val="200"/>
              </a:spcBef>
              <a:spcAft>
                <a:spcPts val="0"/>
              </a:spcAft>
              <a:buClr>
                <a:srgbClr val="888888"/>
              </a:buClr>
              <a:buSzPts val="900"/>
              <a:buNone/>
              <a:defRPr sz="900">
                <a:solidFill>
                  <a:srgbClr val="888888"/>
                </a:solidFill>
              </a:defRPr>
            </a:lvl2pPr>
            <a:lvl3pPr indent="-228600" lvl="2" marL="1371600" algn="l">
              <a:spcBef>
                <a:spcPts val="200"/>
              </a:spcBef>
              <a:spcAft>
                <a:spcPts val="0"/>
              </a:spcAft>
              <a:buClr>
                <a:srgbClr val="888888"/>
              </a:buClr>
              <a:buSzPts val="800"/>
              <a:buNone/>
              <a:defRPr sz="800">
                <a:solidFill>
                  <a:srgbClr val="888888"/>
                </a:solidFill>
              </a:defRPr>
            </a:lvl3pPr>
            <a:lvl4pPr indent="-228600" lvl="3" marL="1828800" algn="l">
              <a:spcBef>
                <a:spcPts val="100"/>
              </a:spcBef>
              <a:spcAft>
                <a:spcPts val="0"/>
              </a:spcAft>
              <a:buClr>
                <a:srgbClr val="888888"/>
              </a:buClr>
              <a:buSzPts val="700"/>
              <a:buNone/>
              <a:defRPr sz="700">
                <a:solidFill>
                  <a:srgbClr val="888888"/>
                </a:solidFill>
              </a:defRPr>
            </a:lvl4pPr>
            <a:lvl5pPr indent="-228600" lvl="4" marL="2286000" algn="l">
              <a:spcBef>
                <a:spcPts val="100"/>
              </a:spcBef>
              <a:spcAft>
                <a:spcPts val="0"/>
              </a:spcAft>
              <a:buClr>
                <a:srgbClr val="888888"/>
              </a:buClr>
              <a:buSzPts val="700"/>
              <a:buNone/>
              <a:defRPr sz="700">
                <a:solidFill>
                  <a:srgbClr val="888888"/>
                </a:solidFill>
              </a:defRPr>
            </a:lvl5pPr>
            <a:lvl6pPr indent="-228600" lvl="5" marL="2743200" algn="l">
              <a:spcBef>
                <a:spcPts val="100"/>
              </a:spcBef>
              <a:spcAft>
                <a:spcPts val="0"/>
              </a:spcAft>
              <a:buClr>
                <a:srgbClr val="888888"/>
              </a:buClr>
              <a:buSzPts val="700"/>
              <a:buNone/>
              <a:defRPr sz="700">
                <a:solidFill>
                  <a:srgbClr val="888888"/>
                </a:solidFill>
              </a:defRPr>
            </a:lvl6pPr>
            <a:lvl7pPr indent="-228600" lvl="6" marL="3200400" algn="l">
              <a:spcBef>
                <a:spcPts val="100"/>
              </a:spcBef>
              <a:spcAft>
                <a:spcPts val="0"/>
              </a:spcAft>
              <a:buClr>
                <a:srgbClr val="888888"/>
              </a:buClr>
              <a:buSzPts val="700"/>
              <a:buNone/>
              <a:defRPr sz="700">
                <a:solidFill>
                  <a:srgbClr val="888888"/>
                </a:solidFill>
              </a:defRPr>
            </a:lvl7pPr>
            <a:lvl8pPr indent="-228600" lvl="7" marL="3657600" algn="l">
              <a:spcBef>
                <a:spcPts val="100"/>
              </a:spcBef>
              <a:spcAft>
                <a:spcPts val="0"/>
              </a:spcAft>
              <a:buClr>
                <a:srgbClr val="888888"/>
              </a:buClr>
              <a:buSzPts val="700"/>
              <a:buNone/>
              <a:defRPr sz="700">
                <a:solidFill>
                  <a:srgbClr val="888888"/>
                </a:solidFill>
              </a:defRPr>
            </a:lvl8pPr>
            <a:lvl9pPr indent="-228600" lvl="8" marL="4114800" algn="l">
              <a:spcBef>
                <a:spcPts val="100"/>
              </a:spcBef>
              <a:spcAft>
                <a:spcPts val="0"/>
              </a:spcAft>
              <a:buClr>
                <a:srgbClr val="888888"/>
              </a:buClr>
              <a:buSzPts val="700"/>
              <a:buNone/>
              <a:defRPr sz="700">
                <a:solidFill>
                  <a:srgbClr val="888888"/>
                </a:solidFill>
              </a:defRPr>
            </a:lvl9pPr>
          </a:lstStyle>
          <a:p/>
        </p:txBody>
      </p:sp>
      <p:sp>
        <p:nvSpPr>
          <p:cNvPr id="75" name="Google Shape;75;p1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6" name="Google Shape;76;p1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 name="Google Shape;77;p1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0" name="Google Shape;80;p18"/>
          <p:cNvSpPr txBox="1"/>
          <p:nvPr>
            <p:ph idx="1" type="body"/>
          </p:nvPr>
        </p:nvSpPr>
        <p:spPr>
          <a:xfrm>
            <a:off x="2286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1" name="Google Shape;81;p18"/>
          <p:cNvSpPr txBox="1"/>
          <p:nvPr>
            <p:ph idx="2" type="body"/>
          </p:nvPr>
        </p:nvSpPr>
        <p:spPr>
          <a:xfrm>
            <a:off x="23241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2" name="Google Shape;82;p18"/>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3" name="Google Shape;83;p18"/>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4" name="Google Shape;84;p18"/>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7" name="Google Shape;87;p19"/>
          <p:cNvSpPr txBox="1"/>
          <p:nvPr>
            <p:ph idx="1" type="body"/>
          </p:nvPr>
        </p:nvSpPr>
        <p:spPr>
          <a:xfrm>
            <a:off x="228600" y="767556"/>
            <a:ext cx="2020094"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88" name="Google Shape;88;p19"/>
          <p:cNvSpPr txBox="1"/>
          <p:nvPr>
            <p:ph idx="2" type="body"/>
          </p:nvPr>
        </p:nvSpPr>
        <p:spPr>
          <a:xfrm>
            <a:off x="228600" y="1087438"/>
            <a:ext cx="2020094"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89" name="Google Shape;89;p19"/>
          <p:cNvSpPr txBox="1"/>
          <p:nvPr>
            <p:ph idx="3" type="body"/>
          </p:nvPr>
        </p:nvSpPr>
        <p:spPr>
          <a:xfrm>
            <a:off x="2322513" y="767556"/>
            <a:ext cx="2020888"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90" name="Google Shape;90;p19"/>
          <p:cNvSpPr txBox="1"/>
          <p:nvPr>
            <p:ph idx="4" type="body"/>
          </p:nvPr>
        </p:nvSpPr>
        <p:spPr>
          <a:xfrm>
            <a:off x="2322513" y="1087438"/>
            <a:ext cx="2020888"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91" name="Google Shape;91;p19"/>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2" name="Google Shape;92;p19"/>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3" name="Google Shape;93;p19"/>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96" name="Google Shape;96;p20"/>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7" name="Google Shape;97;p20"/>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8" name="Google Shape;98;p20"/>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228600" y="136525"/>
            <a:ext cx="1504157" cy="581025"/>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1" name="Google Shape;101;p21"/>
          <p:cNvSpPr txBox="1"/>
          <p:nvPr>
            <p:ph idx="1" type="body"/>
          </p:nvPr>
        </p:nvSpPr>
        <p:spPr>
          <a:xfrm>
            <a:off x="1787525" y="136525"/>
            <a:ext cx="2555875" cy="2926557"/>
          </a:xfrm>
          <a:prstGeom prst="rect">
            <a:avLst/>
          </a:prstGeom>
          <a:noFill/>
          <a:ln>
            <a:noFill/>
          </a:ln>
        </p:spPr>
        <p:txBody>
          <a:bodyPr anchorCtr="0" anchor="t" bIns="22850" lIns="45725" spcFirstLastPara="1" rIns="45725" wrap="square" tIns="22850">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2100" lvl="3" marL="1828800" algn="l">
              <a:spcBef>
                <a:spcPts val="2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102" name="Google Shape;102;p21"/>
          <p:cNvSpPr txBox="1"/>
          <p:nvPr>
            <p:ph idx="2" type="body"/>
          </p:nvPr>
        </p:nvSpPr>
        <p:spPr>
          <a:xfrm>
            <a:off x="228600" y="717550"/>
            <a:ext cx="1504157" cy="2345532"/>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03" name="Google Shape;103;p2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4" name="Google Shape;104;p2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5" name="Google Shape;105;p2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896144" y="2400300"/>
            <a:ext cx="2743200" cy="283369"/>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8" name="Google Shape;108;p22"/>
          <p:cNvSpPr/>
          <p:nvPr>
            <p:ph idx="2" type="pic"/>
          </p:nvPr>
        </p:nvSpPr>
        <p:spPr>
          <a:xfrm>
            <a:off x="896144" y="306388"/>
            <a:ext cx="2743200" cy="2057400"/>
          </a:xfrm>
          <a:prstGeom prst="rect">
            <a:avLst/>
          </a:prstGeom>
          <a:noFill/>
          <a:ln>
            <a:noFill/>
          </a:ln>
        </p:spPr>
      </p:sp>
      <p:sp>
        <p:nvSpPr>
          <p:cNvPr id="109" name="Google Shape;109;p22"/>
          <p:cNvSpPr txBox="1"/>
          <p:nvPr>
            <p:ph idx="1" type="body"/>
          </p:nvPr>
        </p:nvSpPr>
        <p:spPr>
          <a:xfrm>
            <a:off x="896144" y="2683669"/>
            <a:ext cx="2743200" cy="402431"/>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10" name="Google Shape;110;p2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1" name="Google Shape;111;p2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2" name="Google Shape;112;p2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15" name="Google Shape;115;p23"/>
          <p:cNvSpPr txBox="1"/>
          <p:nvPr>
            <p:ph idx="1" type="body"/>
          </p:nvPr>
        </p:nvSpPr>
        <p:spPr>
          <a:xfrm rot="5400000">
            <a:off x="1154509" y="-125809"/>
            <a:ext cx="2262982" cy="41148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16" name="Google Shape;116;p2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7" name="Google Shape;117;p2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8" name="Google Shape;118;p2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2366169" y="1085850"/>
            <a:ext cx="2925763" cy="10287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21" name="Google Shape;121;p24"/>
          <p:cNvSpPr txBox="1"/>
          <p:nvPr>
            <p:ph idx="1" type="body"/>
          </p:nvPr>
        </p:nvSpPr>
        <p:spPr>
          <a:xfrm rot="5400000">
            <a:off x="270669" y="95250"/>
            <a:ext cx="2925763" cy="3009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22" name="Google Shape;122;p2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3" name="Google Shape;123;p2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4" name="Google Shape;124;p2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52" name="Google Shape;52;p13"/>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8.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1.png"/><Relationship Id="rId11" Type="http://schemas.openxmlformats.org/officeDocument/2006/relationships/image" Target="../media/image8.png"/><Relationship Id="rId10" Type="http://schemas.openxmlformats.org/officeDocument/2006/relationships/image" Target="../media/image13.png"/><Relationship Id="rId12" Type="http://schemas.openxmlformats.org/officeDocument/2006/relationships/image" Target="../media/image9.png"/><Relationship Id="rId9"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12.png"/><Relationship Id="rId7" Type="http://schemas.openxmlformats.org/officeDocument/2006/relationships/image" Target="../media/image7.png"/><Relationship Id="rId8"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6.jpg"/><Relationship Id="rId5" Type="http://schemas.openxmlformats.org/officeDocument/2006/relationships/image" Target="../media/image5.jpg"/><Relationship Id="rId6" Type="http://schemas.openxmlformats.org/officeDocument/2006/relationships/image" Target="../media/image3.jpg"/><Relationship Id="rId7" Type="http://schemas.openxmlformats.org/officeDocument/2006/relationships/image" Target="../media/image11.jpg"/><Relationship Id="rId8" Type="http://schemas.openxmlformats.org/officeDocument/2006/relationships/image" Target="../media/image1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30" name="Google Shape;130;p25"/>
          <p:cNvSpPr txBox="1"/>
          <p:nvPr/>
        </p:nvSpPr>
        <p:spPr>
          <a:xfrm>
            <a:off x="466650" y="1501550"/>
            <a:ext cx="8125800" cy="24090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1000"/>
              </a:spcBef>
              <a:spcAft>
                <a:spcPts val="0"/>
              </a:spcAft>
              <a:buNone/>
            </a:pPr>
            <a:r>
              <a:rPr b="1" lang="en" sz="2100">
                <a:solidFill>
                  <a:schemeClr val="dk1"/>
                </a:solidFill>
                <a:latin typeface="Outfit"/>
                <a:ea typeface="Outfit"/>
                <a:cs typeface="Outfit"/>
                <a:sym typeface="Outfit"/>
              </a:rPr>
              <a:t>Category Code:  </a:t>
            </a:r>
            <a:r>
              <a:rPr b="1" lang="en" sz="2100">
                <a:solidFill>
                  <a:schemeClr val="dk1"/>
                </a:solidFill>
                <a:latin typeface="Outfit"/>
                <a:ea typeface="Outfit"/>
                <a:cs typeface="Outfit"/>
                <a:sym typeface="Outfit"/>
              </a:rPr>
              <a:t>C1</a:t>
            </a:r>
            <a:endParaRPr b="1" sz="2100">
              <a:solidFill>
                <a:schemeClr val="dk1"/>
              </a:solidFill>
              <a:latin typeface="Outfit"/>
              <a:ea typeface="Outfit"/>
              <a:cs typeface="Outfit"/>
              <a:sym typeface="Outfit"/>
            </a:endParaRPr>
          </a:p>
          <a:p>
            <a:pPr indent="0" lvl="0" marL="0" rtl="0" algn="just">
              <a:lnSpc>
                <a:spcPct val="90000"/>
              </a:lnSpc>
              <a:spcBef>
                <a:spcPts val="2000"/>
              </a:spcBef>
              <a:spcAft>
                <a:spcPts val="0"/>
              </a:spcAft>
              <a:buNone/>
            </a:pPr>
            <a:r>
              <a:rPr b="1" lang="en" sz="2100">
                <a:solidFill>
                  <a:schemeClr val="dk1"/>
                </a:solidFill>
                <a:latin typeface="Outfit"/>
                <a:ea typeface="Outfit"/>
                <a:cs typeface="Outfit"/>
                <a:sym typeface="Outfit"/>
              </a:rPr>
              <a:t>Problem Statement Title: Friendly Neighbourhood App – Gamified Crowdsourced Civic Solutions (</a:t>
            </a:r>
            <a:r>
              <a:rPr b="1" lang="en" sz="1700">
                <a:solidFill>
                  <a:schemeClr val="dk1"/>
                </a:solidFill>
                <a:latin typeface="Outfit"/>
                <a:ea typeface="Outfit"/>
                <a:cs typeface="Outfit"/>
                <a:sym typeface="Outfit"/>
              </a:rPr>
              <a:t>SDG 11 ,SDG 16)</a:t>
            </a:r>
            <a:endParaRPr b="1" sz="2300">
              <a:solidFill>
                <a:schemeClr val="dk1"/>
              </a:solidFill>
              <a:latin typeface="Outfit"/>
              <a:ea typeface="Outfit"/>
              <a:cs typeface="Outfit"/>
              <a:sym typeface="Outfit"/>
            </a:endParaRPr>
          </a:p>
          <a:p>
            <a:pPr indent="0" lvl="0" marL="0" rtl="0" algn="just">
              <a:lnSpc>
                <a:spcPct val="90000"/>
              </a:lnSpc>
              <a:spcBef>
                <a:spcPts val="2000"/>
              </a:spcBef>
              <a:spcAft>
                <a:spcPts val="0"/>
              </a:spcAft>
              <a:buNone/>
            </a:pPr>
            <a:r>
              <a:rPr b="1" lang="en" sz="2100">
                <a:solidFill>
                  <a:schemeClr val="dk1"/>
                </a:solidFill>
                <a:latin typeface="Outfit"/>
                <a:ea typeface="Outfit"/>
                <a:cs typeface="Outfit"/>
                <a:sym typeface="Outfit"/>
              </a:rPr>
              <a:t>Team Name: </a:t>
            </a:r>
            <a:r>
              <a:rPr b="1" lang="en" sz="2100">
                <a:solidFill>
                  <a:schemeClr val="dk1"/>
                </a:solidFill>
                <a:latin typeface="Outfit"/>
                <a:ea typeface="Outfit"/>
                <a:cs typeface="Outfit"/>
                <a:sym typeface="Outfit"/>
              </a:rPr>
              <a:t>Khaana Khazana</a:t>
            </a:r>
            <a:endParaRPr b="1" sz="2100">
              <a:solidFill>
                <a:schemeClr val="dk1"/>
              </a:solidFill>
              <a:latin typeface="Outfit"/>
              <a:ea typeface="Outfit"/>
              <a:cs typeface="Outfit"/>
              <a:sym typeface="Outfit"/>
            </a:endParaRPr>
          </a:p>
          <a:p>
            <a:pPr indent="0" lvl="0" marL="0" rtl="0" algn="just">
              <a:lnSpc>
                <a:spcPct val="90000"/>
              </a:lnSpc>
              <a:spcBef>
                <a:spcPts val="2000"/>
              </a:spcBef>
              <a:spcAft>
                <a:spcPts val="2000"/>
              </a:spcAft>
              <a:buNone/>
            </a:pPr>
            <a:r>
              <a:rPr b="1" lang="en" sz="2100">
                <a:solidFill>
                  <a:schemeClr val="dk1"/>
                </a:solidFill>
                <a:latin typeface="Outfit"/>
                <a:ea typeface="Outfit"/>
                <a:cs typeface="Outfit"/>
                <a:sym typeface="Outfit"/>
              </a:rPr>
              <a:t>Institute Name: </a:t>
            </a:r>
            <a:r>
              <a:rPr lang="en" sz="1900">
                <a:solidFill>
                  <a:schemeClr val="dk1"/>
                </a:solidFill>
                <a:latin typeface="Outfit Medium"/>
                <a:ea typeface="Outfit Medium"/>
                <a:cs typeface="Outfit Medium"/>
                <a:sym typeface="Outfit Medium"/>
              </a:rPr>
              <a:t>Vivekanand Education Society’s Institute of Technology</a:t>
            </a:r>
            <a:endParaRPr sz="2200">
              <a:solidFill>
                <a:srgbClr val="CCA677"/>
              </a:solidFill>
              <a:latin typeface="Outfit Medium"/>
              <a:ea typeface="Outfit Medium"/>
              <a:cs typeface="Outfit Medium"/>
              <a:sym typeface="Outfit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6"/>
          <p:cNvSpPr/>
          <p:nvPr/>
        </p:nvSpPr>
        <p:spPr>
          <a:xfrm>
            <a:off x="-25325"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40" name="Google Shape;140;p26"/>
          <p:cNvSpPr txBox="1"/>
          <p:nvPr/>
        </p:nvSpPr>
        <p:spPr>
          <a:xfrm>
            <a:off x="500575" y="235575"/>
            <a:ext cx="8081100" cy="413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2600">
                <a:solidFill>
                  <a:schemeClr val="dk1"/>
                </a:solidFill>
                <a:latin typeface="Outfit ExtraBold"/>
                <a:ea typeface="Outfit ExtraBold"/>
                <a:cs typeface="Outfit ExtraBold"/>
                <a:sym typeface="Outfit ExtraBold"/>
              </a:rPr>
              <a:t>Idea / Approach details (&amp; implemented features) </a:t>
            </a:r>
            <a:endParaRPr sz="2600">
              <a:solidFill>
                <a:schemeClr val="dk1"/>
              </a:solidFill>
              <a:latin typeface="Outfit ExtraBold"/>
              <a:ea typeface="Outfit ExtraBold"/>
              <a:cs typeface="Outfit ExtraBold"/>
              <a:sym typeface="Outfit ExtraBold"/>
            </a:endParaRPr>
          </a:p>
          <a:p>
            <a:pPr indent="0" lvl="0" marL="0" rtl="0" algn="l">
              <a:spcBef>
                <a:spcPts val="0"/>
              </a:spcBef>
              <a:spcAft>
                <a:spcPts val="0"/>
              </a:spcAft>
              <a:buNone/>
            </a:pPr>
            <a:r>
              <a:t/>
            </a:r>
            <a:endParaRPr sz="1000">
              <a:solidFill>
                <a:schemeClr val="dk1"/>
              </a:solidFill>
              <a:latin typeface="Impact"/>
              <a:ea typeface="Impact"/>
              <a:cs typeface="Impact"/>
              <a:sym typeface="Impact"/>
            </a:endParaRPr>
          </a:p>
        </p:txBody>
      </p:sp>
      <p:sp>
        <p:nvSpPr>
          <p:cNvPr id="141" name="Google Shape;141;p26"/>
          <p:cNvSpPr txBox="1"/>
          <p:nvPr/>
        </p:nvSpPr>
        <p:spPr>
          <a:xfrm>
            <a:off x="621425" y="1428025"/>
            <a:ext cx="5526900" cy="326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pic>
        <p:nvPicPr>
          <p:cNvPr id="142" name="Google Shape;142;p26" title="khaana khazaana (5).png"/>
          <p:cNvPicPr preferRelativeResize="0"/>
          <p:nvPr/>
        </p:nvPicPr>
        <p:blipFill rotWithShape="1">
          <a:blip r:embed="rId4">
            <a:alphaModFix/>
          </a:blip>
          <a:srcRect b="0" l="9363" r="9984" t="0"/>
          <a:stretch/>
        </p:blipFill>
        <p:spPr>
          <a:xfrm>
            <a:off x="500575" y="1428025"/>
            <a:ext cx="5747227" cy="3542972"/>
          </a:xfrm>
          <a:prstGeom prst="rect">
            <a:avLst/>
          </a:prstGeom>
          <a:noFill/>
          <a:ln>
            <a:noFill/>
          </a:ln>
        </p:spPr>
      </p:pic>
      <p:cxnSp>
        <p:nvCxnSpPr>
          <p:cNvPr id="143" name="Google Shape;143;p26"/>
          <p:cNvCxnSpPr/>
          <p:nvPr/>
        </p:nvCxnSpPr>
        <p:spPr>
          <a:xfrm flipH="1" rot="10800000">
            <a:off x="5320000" y="1252200"/>
            <a:ext cx="3172800" cy="88800"/>
          </a:xfrm>
          <a:prstGeom prst="straightConnector1">
            <a:avLst/>
          </a:prstGeom>
          <a:noFill/>
          <a:ln cap="flat" cmpd="sng" w="19050">
            <a:solidFill>
              <a:schemeClr val="dk1"/>
            </a:solidFill>
            <a:prstDash val="solid"/>
            <a:round/>
            <a:headEnd len="med" w="med" type="none"/>
            <a:tailEnd len="med" w="med" type="none"/>
          </a:ln>
        </p:spPr>
      </p:cxnSp>
      <p:cxnSp>
        <p:nvCxnSpPr>
          <p:cNvPr id="144" name="Google Shape;144;p26"/>
          <p:cNvCxnSpPr/>
          <p:nvPr/>
        </p:nvCxnSpPr>
        <p:spPr>
          <a:xfrm flipH="1" rot="10800000">
            <a:off x="8387475" y="1243150"/>
            <a:ext cx="98400" cy="1704600"/>
          </a:xfrm>
          <a:prstGeom prst="straightConnector1">
            <a:avLst/>
          </a:prstGeom>
          <a:noFill/>
          <a:ln cap="flat" cmpd="sng" w="19050">
            <a:solidFill>
              <a:schemeClr val="dk1"/>
            </a:solidFill>
            <a:prstDash val="solid"/>
            <a:round/>
            <a:headEnd len="med" w="med" type="none"/>
            <a:tailEnd len="med" w="med" type="none"/>
          </a:ln>
        </p:spPr>
      </p:cxnSp>
      <p:cxnSp>
        <p:nvCxnSpPr>
          <p:cNvPr id="145" name="Google Shape;145;p26"/>
          <p:cNvCxnSpPr/>
          <p:nvPr/>
        </p:nvCxnSpPr>
        <p:spPr>
          <a:xfrm flipH="1">
            <a:off x="5252975" y="1339325"/>
            <a:ext cx="77400" cy="1656600"/>
          </a:xfrm>
          <a:prstGeom prst="straightConnector1">
            <a:avLst/>
          </a:prstGeom>
          <a:noFill/>
          <a:ln cap="flat" cmpd="sng" w="19050">
            <a:solidFill>
              <a:schemeClr val="dk1"/>
            </a:solidFill>
            <a:prstDash val="solid"/>
            <a:round/>
            <a:headEnd len="med" w="med" type="none"/>
            <a:tailEnd len="med" w="med" type="none"/>
          </a:ln>
        </p:spPr>
      </p:cxnSp>
      <p:cxnSp>
        <p:nvCxnSpPr>
          <p:cNvPr id="146" name="Google Shape;146;p26"/>
          <p:cNvCxnSpPr/>
          <p:nvPr/>
        </p:nvCxnSpPr>
        <p:spPr>
          <a:xfrm flipH="1">
            <a:off x="5245125" y="2943225"/>
            <a:ext cx="3146400" cy="54000"/>
          </a:xfrm>
          <a:prstGeom prst="straightConnector1">
            <a:avLst/>
          </a:prstGeom>
          <a:noFill/>
          <a:ln cap="flat" cmpd="sng" w="19050">
            <a:solidFill>
              <a:schemeClr val="dk1"/>
            </a:solidFill>
            <a:prstDash val="solid"/>
            <a:round/>
            <a:headEnd len="med" w="med" type="none"/>
            <a:tailEnd len="med" w="med" type="none"/>
          </a:ln>
        </p:spPr>
      </p:cxnSp>
      <p:sp>
        <p:nvSpPr>
          <p:cNvPr id="147" name="Google Shape;147;p26"/>
          <p:cNvSpPr txBox="1"/>
          <p:nvPr/>
        </p:nvSpPr>
        <p:spPr>
          <a:xfrm>
            <a:off x="5396200" y="1339325"/>
            <a:ext cx="3141000" cy="14622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None/>
            </a:pPr>
            <a:r>
              <a:rPr lang="en" sz="700">
                <a:solidFill>
                  <a:schemeClr val="dk1"/>
                </a:solidFill>
                <a:latin typeface="Merriweather"/>
                <a:ea typeface="Merriweather"/>
                <a:cs typeface="Merriweather"/>
                <a:sym typeface="Merriweather"/>
              </a:rPr>
              <a:t>The current civic technology sector primarily concentrates its efforts on massive infrastructure development alongside one-way information transmission systems. </a:t>
            </a:r>
            <a:endParaRPr sz="700">
              <a:solidFill>
                <a:schemeClr val="dk1"/>
              </a:solidFill>
              <a:latin typeface="Merriweather"/>
              <a:ea typeface="Merriweather"/>
              <a:cs typeface="Merriweather"/>
              <a:sym typeface="Merriweather"/>
            </a:endParaRPr>
          </a:p>
          <a:p>
            <a:pPr indent="0" lvl="0" marL="0" rtl="0" algn="just">
              <a:lnSpc>
                <a:spcPct val="115000"/>
              </a:lnSpc>
              <a:spcBef>
                <a:spcPts val="1200"/>
              </a:spcBef>
              <a:spcAft>
                <a:spcPts val="0"/>
              </a:spcAft>
              <a:buNone/>
            </a:pPr>
            <a:r>
              <a:rPr lang="en" sz="700">
                <a:solidFill>
                  <a:schemeClr val="dk1"/>
                </a:solidFill>
                <a:latin typeface="Merriweather"/>
                <a:ea typeface="Merriweather"/>
                <a:cs typeface="Merriweather"/>
                <a:sym typeface="Merriweather"/>
              </a:rPr>
              <a:t>.</a:t>
            </a:r>
            <a:endParaRPr sz="700">
              <a:solidFill>
                <a:schemeClr val="dk1"/>
              </a:solidFill>
              <a:latin typeface="Merriweather"/>
              <a:ea typeface="Merriweather"/>
              <a:cs typeface="Merriweather"/>
              <a:sym typeface="Merriweather"/>
            </a:endParaRPr>
          </a:p>
          <a:p>
            <a:pPr indent="0" lvl="0" marL="0" rtl="0" algn="l">
              <a:lnSpc>
                <a:spcPct val="115000"/>
              </a:lnSpc>
              <a:spcBef>
                <a:spcPts val="1200"/>
              </a:spcBef>
              <a:spcAft>
                <a:spcPts val="0"/>
              </a:spcAft>
              <a:buNone/>
            </a:pPr>
            <a:r>
              <a:t/>
            </a:r>
            <a:endParaRPr sz="1200">
              <a:solidFill>
                <a:schemeClr val="dk1"/>
              </a:solidFill>
              <a:latin typeface="Merriweather"/>
              <a:ea typeface="Merriweather"/>
              <a:cs typeface="Merriweather"/>
              <a:sym typeface="Merriweather"/>
            </a:endParaRPr>
          </a:p>
          <a:p>
            <a:pPr indent="0" lvl="0" marL="0" rtl="0" algn="l">
              <a:lnSpc>
                <a:spcPct val="115000"/>
              </a:lnSpc>
              <a:spcBef>
                <a:spcPts val="1200"/>
              </a:spcBef>
              <a:spcAft>
                <a:spcPts val="1200"/>
              </a:spcAft>
              <a:buClr>
                <a:schemeClr val="dk1"/>
              </a:buClr>
              <a:buSzPts val="1100"/>
              <a:buFont typeface="Arial"/>
              <a:buNone/>
            </a:pPr>
            <a:r>
              <a:t/>
            </a:r>
            <a:endParaRPr sz="700">
              <a:solidFill>
                <a:schemeClr val="dk1"/>
              </a:solidFill>
              <a:latin typeface="Merriweather"/>
              <a:ea typeface="Merriweather"/>
              <a:cs typeface="Merriweather"/>
              <a:sym typeface="Merriweather"/>
            </a:endParaRPr>
          </a:p>
        </p:txBody>
      </p:sp>
      <p:sp>
        <p:nvSpPr>
          <p:cNvPr id="148" name="Google Shape;148;p26"/>
          <p:cNvSpPr txBox="1"/>
          <p:nvPr/>
        </p:nvSpPr>
        <p:spPr>
          <a:xfrm>
            <a:off x="6299300" y="3081525"/>
            <a:ext cx="2063700" cy="1167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Clr>
                <a:schemeClr val="dk1"/>
              </a:buClr>
              <a:buSzPts val="1100"/>
              <a:buFont typeface="Arial"/>
              <a:buNone/>
            </a:pPr>
            <a:r>
              <a:rPr lang="en" sz="700">
                <a:solidFill>
                  <a:schemeClr val="dk1"/>
                </a:solidFill>
                <a:latin typeface="Merriweather"/>
                <a:ea typeface="Merriweather"/>
                <a:cs typeface="Merriweather"/>
                <a:sym typeface="Merriweather"/>
              </a:rPr>
              <a:t>T</a:t>
            </a:r>
            <a:r>
              <a:rPr lang="en" sz="700">
                <a:solidFill>
                  <a:schemeClr val="dk1"/>
                </a:solidFill>
                <a:latin typeface="Merriweather"/>
                <a:ea typeface="Merriweather"/>
                <a:cs typeface="Merriweather"/>
                <a:sym typeface="Merriweather"/>
              </a:rPr>
              <a:t>he interactive gamified platform Friendly Neighbourhood App turns ordinary civic complaints into a game-inspired system that mimics location-based tasks. The system enables citizens to move from simple problem reporting to active issue resolution by engaging in collective community problem-solving.</a:t>
            </a:r>
            <a:endParaRPr sz="1700">
              <a:solidFill>
                <a:schemeClr val="dk1"/>
              </a:solidFill>
              <a:latin typeface="Merriweather"/>
              <a:ea typeface="Merriweather"/>
              <a:cs typeface="Merriweather"/>
              <a:sym typeface="Merriweather"/>
            </a:endParaRPr>
          </a:p>
        </p:txBody>
      </p:sp>
      <p:sp>
        <p:nvSpPr>
          <p:cNvPr id="149" name="Google Shape;149;p26"/>
          <p:cNvSpPr txBox="1"/>
          <p:nvPr/>
        </p:nvSpPr>
        <p:spPr>
          <a:xfrm>
            <a:off x="5362750" y="1757513"/>
            <a:ext cx="3087300" cy="1159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Clr>
                <a:schemeClr val="dk1"/>
              </a:buClr>
              <a:buSzPts val="1100"/>
              <a:buFont typeface="Arial"/>
              <a:buNone/>
            </a:pPr>
            <a:r>
              <a:rPr b="1" lang="en" sz="700">
                <a:solidFill>
                  <a:schemeClr val="dk1"/>
                </a:solidFill>
                <a:latin typeface="Merriweather"/>
                <a:ea typeface="Merriweather"/>
                <a:cs typeface="Merriweather"/>
                <a:sym typeface="Merriweather"/>
              </a:rPr>
              <a:t>What happens to the everyday disruptive problems which urban citizens experience during their daily routines? </a:t>
            </a:r>
            <a:r>
              <a:rPr lang="en" sz="700">
                <a:solidFill>
                  <a:schemeClr val="dk1"/>
                </a:solidFill>
                <a:latin typeface="Merriweather"/>
                <a:ea typeface="Merriweather"/>
                <a:cs typeface="Merriweather"/>
                <a:sym typeface="Merriweather"/>
              </a:rPr>
              <a:t>Daily problems such as broken roads, leaking water systems and delayed transit services and lost possessions negatively impact quality of life unless proper solutions are found. The everyday problems that urban residents face directly in their environment fail to reach traditional channels because these channels lack real-time feedback and insufficient verification processes and limited community involvement</a:t>
            </a:r>
            <a:endParaRPr sz="1600">
              <a:solidFill>
                <a:schemeClr val="dk1"/>
              </a:solidFill>
              <a:latin typeface="Calibri"/>
              <a:ea typeface="Calibri"/>
              <a:cs typeface="Calibri"/>
              <a:sym typeface="Calibri"/>
            </a:endParaRPr>
          </a:p>
        </p:txBody>
      </p:sp>
      <p:cxnSp>
        <p:nvCxnSpPr>
          <p:cNvPr id="150" name="Google Shape;150;p26"/>
          <p:cNvCxnSpPr/>
          <p:nvPr/>
        </p:nvCxnSpPr>
        <p:spPr>
          <a:xfrm flipH="1" rot="10800000">
            <a:off x="6356031" y="2995918"/>
            <a:ext cx="2035500" cy="45300"/>
          </a:xfrm>
          <a:prstGeom prst="straightConnector1">
            <a:avLst/>
          </a:prstGeom>
          <a:noFill/>
          <a:ln cap="flat" cmpd="sng" w="19050">
            <a:solidFill>
              <a:schemeClr val="dk1"/>
            </a:solidFill>
            <a:prstDash val="solid"/>
            <a:round/>
            <a:headEnd len="med" w="med" type="none"/>
            <a:tailEnd len="med" w="med" type="none"/>
          </a:ln>
        </p:spPr>
      </p:cxnSp>
      <p:cxnSp>
        <p:nvCxnSpPr>
          <p:cNvPr id="151" name="Google Shape;151;p26"/>
          <p:cNvCxnSpPr/>
          <p:nvPr/>
        </p:nvCxnSpPr>
        <p:spPr>
          <a:xfrm flipH="1" rot="10800000">
            <a:off x="8292375" y="2998725"/>
            <a:ext cx="91500" cy="1347600"/>
          </a:xfrm>
          <a:prstGeom prst="straightConnector1">
            <a:avLst/>
          </a:prstGeom>
          <a:noFill/>
          <a:ln cap="flat" cmpd="sng" w="19050">
            <a:solidFill>
              <a:schemeClr val="dk1"/>
            </a:solidFill>
            <a:prstDash val="solid"/>
            <a:round/>
            <a:headEnd len="med" w="med" type="none"/>
            <a:tailEnd len="med" w="med" type="none"/>
          </a:ln>
        </p:spPr>
      </p:cxnSp>
      <p:cxnSp>
        <p:nvCxnSpPr>
          <p:cNvPr id="152" name="Google Shape;152;p26"/>
          <p:cNvCxnSpPr/>
          <p:nvPr/>
        </p:nvCxnSpPr>
        <p:spPr>
          <a:xfrm flipH="1">
            <a:off x="6253460" y="3040596"/>
            <a:ext cx="109200" cy="1296600"/>
          </a:xfrm>
          <a:prstGeom prst="straightConnector1">
            <a:avLst/>
          </a:prstGeom>
          <a:noFill/>
          <a:ln cap="flat" cmpd="sng" w="19050">
            <a:solidFill>
              <a:schemeClr val="dk1"/>
            </a:solidFill>
            <a:prstDash val="solid"/>
            <a:round/>
            <a:headEnd len="med" w="med" type="none"/>
            <a:tailEnd len="med" w="med" type="none"/>
          </a:ln>
        </p:spPr>
      </p:cxnSp>
      <p:cxnSp>
        <p:nvCxnSpPr>
          <p:cNvPr id="153" name="Google Shape;153;p26"/>
          <p:cNvCxnSpPr/>
          <p:nvPr/>
        </p:nvCxnSpPr>
        <p:spPr>
          <a:xfrm flipH="1">
            <a:off x="6247800" y="4339050"/>
            <a:ext cx="2036700" cy="90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7"/>
          <p:cNvSpPr/>
          <p:nvPr/>
        </p:nvSpPr>
        <p:spPr>
          <a:xfrm>
            <a:off x="-7620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63" name="Google Shape;163;p27"/>
          <p:cNvSpPr txBox="1"/>
          <p:nvPr/>
        </p:nvSpPr>
        <p:spPr>
          <a:xfrm>
            <a:off x="500575" y="235575"/>
            <a:ext cx="8081100" cy="4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dk1"/>
                </a:solidFill>
                <a:latin typeface="Outfit ExtraBold"/>
                <a:ea typeface="Outfit ExtraBold"/>
                <a:cs typeface="Outfit ExtraBold"/>
                <a:sym typeface="Outfit ExtraBold"/>
              </a:rPr>
              <a:t>Innovation (Showstopper)</a:t>
            </a:r>
            <a:endParaRPr sz="2600">
              <a:solidFill>
                <a:schemeClr val="dk1"/>
              </a:solidFill>
              <a:latin typeface="Outfit ExtraBold"/>
              <a:ea typeface="Outfit ExtraBold"/>
              <a:cs typeface="Outfit ExtraBold"/>
              <a:sym typeface="Outfit ExtraBold"/>
            </a:endParaRPr>
          </a:p>
        </p:txBody>
      </p:sp>
      <p:sp>
        <p:nvSpPr>
          <p:cNvPr id="164" name="Google Shape;164;p27"/>
          <p:cNvSpPr txBox="1"/>
          <p:nvPr/>
        </p:nvSpPr>
        <p:spPr>
          <a:xfrm>
            <a:off x="1035750" y="1343400"/>
            <a:ext cx="6259200" cy="32295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t/>
            </a:r>
            <a:endParaRPr>
              <a:solidFill>
                <a:schemeClr val="dk1"/>
              </a:solidFill>
              <a:latin typeface="Merriweather"/>
              <a:ea typeface="Merriweather"/>
              <a:cs typeface="Merriweather"/>
              <a:sym typeface="Merriweather"/>
            </a:endParaRPr>
          </a:p>
        </p:txBody>
      </p:sp>
      <p:sp>
        <p:nvSpPr>
          <p:cNvPr id="165" name="Google Shape;165;p27"/>
          <p:cNvSpPr txBox="1"/>
          <p:nvPr/>
        </p:nvSpPr>
        <p:spPr>
          <a:xfrm>
            <a:off x="5137775" y="1285800"/>
            <a:ext cx="2974500" cy="3001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400"/>
              </a:spcBef>
              <a:spcAft>
                <a:spcPts val="0"/>
              </a:spcAft>
              <a:buNone/>
            </a:pPr>
            <a:r>
              <a:rPr b="1" lang="en" sz="1100">
                <a:solidFill>
                  <a:schemeClr val="dk1"/>
                </a:solidFill>
                <a:latin typeface="Merriweather"/>
                <a:ea typeface="Merriweather"/>
                <a:cs typeface="Merriweather"/>
                <a:sym typeface="Merriweather"/>
              </a:rPr>
              <a:t>Next-Gen Features :</a:t>
            </a:r>
            <a:endParaRPr b="1" sz="1100">
              <a:solidFill>
                <a:schemeClr val="dk1"/>
              </a:solidFill>
              <a:latin typeface="Merriweather"/>
              <a:ea typeface="Merriweather"/>
              <a:cs typeface="Merriweather"/>
              <a:sym typeface="Merriweather"/>
            </a:endParaRPr>
          </a:p>
          <a:p>
            <a:pPr indent="0" lvl="0" marL="0" rtl="0" algn="just">
              <a:lnSpc>
                <a:spcPct val="115000"/>
              </a:lnSpc>
              <a:spcBef>
                <a:spcPts val="1400"/>
              </a:spcBef>
              <a:spcAft>
                <a:spcPts val="0"/>
              </a:spcAft>
              <a:buNone/>
            </a:pPr>
            <a:r>
              <a:rPr lang="en" sz="900">
                <a:solidFill>
                  <a:schemeClr val="dk1"/>
                </a:solidFill>
                <a:latin typeface="Merriweather"/>
                <a:ea typeface="Merriweather"/>
                <a:cs typeface="Merriweather"/>
                <a:sym typeface="Merriweather"/>
              </a:rPr>
              <a:t>1) </a:t>
            </a:r>
            <a:r>
              <a:rPr b="1" lang="en" sz="900">
                <a:solidFill>
                  <a:schemeClr val="dk1"/>
                </a:solidFill>
                <a:latin typeface="Merriweather"/>
                <a:ea typeface="Merriweather"/>
                <a:cs typeface="Merriweather"/>
                <a:sym typeface="Merriweather"/>
              </a:rPr>
              <a:t>Interactive Map Alerts</a:t>
            </a:r>
            <a:r>
              <a:rPr lang="en" sz="900">
                <a:solidFill>
                  <a:schemeClr val="dk1"/>
                </a:solidFill>
                <a:latin typeface="Merriweather"/>
                <a:ea typeface="Merriweather"/>
                <a:cs typeface="Merriweather"/>
                <a:sym typeface="Merriweather"/>
              </a:rPr>
              <a:t> – SpiderMan-inspired icons for instant emergency &amp; event awareness.</a:t>
            </a:r>
            <a:br>
              <a:rPr lang="en" sz="900">
                <a:solidFill>
                  <a:schemeClr val="dk1"/>
                </a:solidFill>
                <a:latin typeface="Merriweather"/>
                <a:ea typeface="Merriweather"/>
                <a:cs typeface="Merriweather"/>
                <a:sym typeface="Merriweather"/>
              </a:rPr>
            </a:br>
            <a:r>
              <a:rPr lang="en" sz="900">
                <a:solidFill>
                  <a:schemeClr val="dk1"/>
                </a:solidFill>
                <a:latin typeface="Merriweather"/>
                <a:ea typeface="Merriweather"/>
                <a:cs typeface="Merriweather"/>
                <a:sym typeface="Merriweather"/>
              </a:rPr>
              <a:t>2)</a:t>
            </a:r>
            <a:r>
              <a:rPr b="1" lang="en" sz="900">
                <a:solidFill>
                  <a:schemeClr val="dk1"/>
                </a:solidFill>
                <a:latin typeface="Merriweather"/>
                <a:ea typeface="Merriweather"/>
                <a:cs typeface="Merriweather"/>
                <a:sym typeface="Merriweather"/>
              </a:rPr>
              <a:t>Live Map Triggers</a:t>
            </a:r>
            <a:r>
              <a:rPr lang="en" sz="900">
                <a:solidFill>
                  <a:schemeClr val="dk1"/>
                </a:solidFill>
                <a:latin typeface="Merriweather"/>
                <a:ea typeface="Merriweather"/>
                <a:cs typeface="Merriweather"/>
                <a:sym typeface="Merriweather"/>
              </a:rPr>
              <a:t> – Get real-time updates based on your location.</a:t>
            </a:r>
            <a:br>
              <a:rPr lang="en" sz="900">
                <a:solidFill>
                  <a:schemeClr val="dk1"/>
                </a:solidFill>
                <a:latin typeface="Merriweather"/>
                <a:ea typeface="Merriweather"/>
                <a:cs typeface="Merriweather"/>
                <a:sym typeface="Merriweather"/>
              </a:rPr>
            </a:br>
            <a:r>
              <a:rPr lang="en" sz="900">
                <a:solidFill>
                  <a:schemeClr val="dk1"/>
                </a:solidFill>
                <a:latin typeface="Merriweather"/>
                <a:ea typeface="Merriweather"/>
                <a:cs typeface="Merriweather"/>
                <a:sym typeface="Merriweather"/>
              </a:rPr>
              <a:t>3)</a:t>
            </a:r>
            <a:r>
              <a:rPr b="1" lang="en" sz="900">
                <a:solidFill>
                  <a:schemeClr val="dk1"/>
                </a:solidFill>
                <a:latin typeface="Merriweather"/>
                <a:ea typeface="Merriweather"/>
                <a:cs typeface="Merriweather"/>
                <a:sym typeface="Merriweather"/>
              </a:rPr>
              <a:t>Smart Item Recall</a:t>
            </a:r>
            <a:r>
              <a:rPr lang="en" sz="900">
                <a:solidFill>
                  <a:schemeClr val="dk1"/>
                </a:solidFill>
                <a:latin typeface="Merriweather"/>
                <a:ea typeface="Merriweather"/>
                <a:cs typeface="Merriweather"/>
                <a:sym typeface="Merriweather"/>
              </a:rPr>
              <a:t> – AI-driven questionnaire ensures you never forget important items.</a:t>
            </a:r>
            <a:br>
              <a:rPr lang="en" sz="900">
                <a:solidFill>
                  <a:schemeClr val="dk1"/>
                </a:solidFill>
                <a:latin typeface="Merriweather"/>
                <a:ea typeface="Merriweather"/>
                <a:cs typeface="Merriweather"/>
                <a:sym typeface="Merriweather"/>
              </a:rPr>
            </a:br>
            <a:r>
              <a:rPr lang="en" sz="900">
                <a:solidFill>
                  <a:schemeClr val="dk1"/>
                </a:solidFill>
                <a:latin typeface="Merriweather"/>
                <a:ea typeface="Merriweather"/>
                <a:cs typeface="Merriweather"/>
                <a:sym typeface="Merriweather"/>
              </a:rPr>
              <a:t>4)</a:t>
            </a:r>
            <a:r>
              <a:rPr b="1" lang="en" sz="900">
                <a:solidFill>
                  <a:schemeClr val="dk1"/>
                </a:solidFill>
                <a:latin typeface="Merriweather"/>
                <a:ea typeface="Merriweather"/>
                <a:cs typeface="Merriweather"/>
                <a:sym typeface="Merriweather"/>
              </a:rPr>
              <a:t>2x Complaint Verification</a:t>
            </a:r>
            <a:r>
              <a:rPr lang="en" sz="900">
                <a:solidFill>
                  <a:schemeClr val="dk1"/>
                </a:solidFill>
                <a:latin typeface="Merriweather"/>
                <a:ea typeface="Merriweather"/>
                <a:cs typeface="Merriweather"/>
                <a:sym typeface="Merriweather"/>
              </a:rPr>
              <a:t> – Google News &amp; Twitter-powered credibility checks.</a:t>
            </a:r>
            <a:br>
              <a:rPr lang="en" sz="900">
                <a:solidFill>
                  <a:schemeClr val="dk1"/>
                </a:solidFill>
                <a:latin typeface="Merriweather"/>
                <a:ea typeface="Merriweather"/>
                <a:cs typeface="Merriweather"/>
                <a:sym typeface="Merriweather"/>
              </a:rPr>
            </a:br>
            <a:r>
              <a:rPr lang="en" sz="900">
                <a:solidFill>
                  <a:schemeClr val="dk1"/>
                </a:solidFill>
                <a:latin typeface="Merriweather"/>
                <a:ea typeface="Merriweather"/>
                <a:cs typeface="Merriweather"/>
                <a:sym typeface="Merriweather"/>
              </a:rPr>
              <a:t>5)</a:t>
            </a:r>
            <a:r>
              <a:rPr b="1" lang="en" sz="900">
                <a:solidFill>
                  <a:schemeClr val="dk1"/>
                </a:solidFill>
                <a:latin typeface="Merriweather"/>
                <a:ea typeface="Merriweather"/>
                <a:cs typeface="Merriweather"/>
                <a:sym typeface="Merriweather"/>
              </a:rPr>
              <a:t>Secure ID Verification</a:t>
            </a:r>
            <a:r>
              <a:rPr lang="en" sz="900">
                <a:solidFill>
                  <a:schemeClr val="dk1"/>
                </a:solidFill>
                <a:latin typeface="Merriweather"/>
                <a:ea typeface="Merriweather"/>
                <a:cs typeface="Merriweather"/>
                <a:sym typeface="Merriweather"/>
              </a:rPr>
              <a:t> – Fast, reliable, and seamless identity authentication.</a:t>
            </a:r>
            <a:br>
              <a:rPr lang="en" sz="900">
                <a:solidFill>
                  <a:schemeClr val="dk1"/>
                </a:solidFill>
                <a:latin typeface="Merriweather"/>
                <a:ea typeface="Merriweather"/>
                <a:cs typeface="Merriweather"/>
                <a:sym typeface="Merriweather"/>
              </a:rPr>
            </a:br>
            <a:r>
              <a:rPr lang="en" sz="900">
                <a:solidFill>
                  <a:schemeClr val="dk1"/>
                </a:solidFill>
                <a:latin typeface="Merriweather"/>
                <a:ea typeface="Merriweather"/>
                <a:cs typeface="Merriweather"/>
                <a:sym typeface="Merriweather"/>
              </a:rPr>
              <a:t>6)</a:t>
            </a:r>
            <a:r>
              <a:rPr b="1" lang="en" sz="900">
                <a:solidFill>
                  <a:schemeClr val="dk1"/>
                </a:solidFill>
                <a:latin typeface="Merriweather"/>
                <a:ea typeface="Merriweather"/>
                <a:cs typeface="Merriweather"/>
                <a:sym typeface="Merriweather"/>
              </a:rPr>
              <a:t>SmartPath AI Navigation</a:t>
            </a:r>
            <a:r>
              <a:rPr lang="en" sz="900">
                <a:solidFill>
                  <a:schemeClr val="dk1"/>
                </a:solidFill>
                <a:latin typeface="Merriweather"/>
                <a:ea typeface="Merriweather"/>
                <a:cs typeface="Merriweather"/>
                <a:sym typeface="Merriweather"/>
              </a:rPr>
              <a:t> – Hassle-free AI-driven route optimization.</a:t>
            </a:r>
            <a:br>
              <a:rPr lang="en" sz="900">
                <a:solidFill>
                  <a:schemeClr val="dk1"/>
                </a:solidFill>
                <a:latin typeface="Merriweather"/>
                <a:ea typeface="Merriweather"/>
                <a:cs typeface="Merriweather"/>
                <a:sym typeface="Merriweather"/>
              </a:rPr>
            </a:br>
            <a:r>
              <a:rPr lang="en" sz="900">
                <a:solidFill>
                  <a:schemeClr val="dk1"/>
                </a:solidFill>
                <a:latin typeface="Merriweather"/>
                <a:ea typeface="Merriweather"/>
                <a:cs typeface="Merriweather"/>
                <a:sym typeface="Merriweather"/>
              </a:rPr>
              <a:t>7)</a:t>
            </a:r>
            <a:r>
              <a:rPr b="1" lang="en" sz="900">
                <a:solidFill>
                  <a:schemeClr val="dk1"/>
                </a:solidFill>
                <a:latin typeface="Merriweather"/>
                <a:ea typeface="Merriweather"/>
                <a:cs typeface="Merriweather"/>
                <a:sym typeface="Merriweather"/>
              </a:rPr>
              <a:t>Tiered Complaint Registry</a:t>
            </a:r>
            <a:r>
              <a:rPr lang="en" sz="900">
                <a:solidFill>
                  <a:schemeClr val="dk1"/>
                </a:solidFill>
                <a:latin typeface="Merriweather"/>
                <a:ea typeface="Merriweather"/>
                <a:cs typeface="Merriweather"/>
                <a:sym typeface="Merriweather"/>
              </a:rPr>
              <a:t> – Local, global &amp; emergency issue reporting.</a:t>
            </a:r>
            <a:br>
              <a:rPr lang="en" sz="900">
                <a:solidFill>
                  <a:schemeClr val="dk1"/>
                </a:solidFill>
                <a:latin typeface="Merriweather"/>
                <a:ea typeface="Merriweather"/>
                <a:cs typeface="Merriweather"/>
                <a:sym typeface="Merriweather"/>
              </a:rPr>
            </a:br>
            <a:r>
              <a:rPr lang="en" sz="900">
                <a:solidFill>
                  <a:schemeClr val="dk1"/>
                </a:solidFill>
                <a:latin typeface="Merriweather"/>
                <a:ea typeface="Merriweather"/>
                <a:cs typeface="Merriweather"/>
                <a:sym typeface="Merriweather"/>
              </a:rPr>
              <a:t>8)</a:t>
            </a:r>
            <a:r>
              <a:rPr b="1" lang="en" sz="900">
                <a:solidFill>
                  <a:schemeClr val="dk1"/>
                </a:solidFill>
                <a:latin typeface="Merriweather"/>
                <a:ea typeface="Merriweather"/>
                <a:cs typeface="Merriweather"/>
                <a:sym typeface="Merriweather"/>
              </a:rPr>
              <a:t>Social Credibility Score</a:t>
            </a:r>
            <a:r>
              <a:rPr lang="en" sz="900">
                <a:solidFill>
                  <a:schemeClr val="dk1"/>
                </a:solidFill>
                <a:latin typeface="Merriweather"/>
                <a:ea typeface="Merriweather"/>
                <a:cs typeface="Merriweather"/>
                <a:sym typeface="Merriweather"/>
              </a:rPr>
              <a:t> – Earn trust with verified actions.</a:t>
            </a:r>
            <a:br>
              <a:rPr lang="en" sz="900">
                <a:solidFill>
                  <a:schemeClr val="dk1"/>
                </a:solidFill>
                <a:latin typeface="Merriweather"/>
                <a:ea typeface="Merriweather"/>
                <a:cs typeface="Merriweather"/>
                <a:sym typeface="Merriweather"/>
              </a:rPr>
            </a:br>
            <a:r>
              <a:rPr lang="en" sz="900">
                <a:solidFill>
                  <a:schemeClr val="dk1"/>
                </a:solidFill>
                <a:latin typeface="Merriweather"/>
                <a:ea typeface="Merriweather"/>
                <a:cs typeface="Merriweather"/>
                <a:sym typeface="Merriweather"/>
              </a:rPr>
              <a:t>9) </a:t>
            </a:r>
            <a:r>
              <a:rPr b="1" lang="en" sz="900">
                <a:solidFill>
                  <a:schemeClr val="dk1"/>
                </a:solidFill>
                <a:latin typeface="Merriweather"/>
                <a:ea typeface="Merriweather"/>
                <a:cs typeface="Merriweather"/>
                <a:sym typeface="Merriweather"/>
              </a:rPr>
              <a:t>AI-Powered Lost &amp; Found</a:t>
            </a:r>
            <a:r>
              <a:rPr lang="en" sz="900">
                <a:solidFill>
                  <a:schemeClr val="dk1"/>
                </a:solidFill>
                <a:latin typeface="Merriweather"/>
                <a:ea typeface="Merriweather"/>
                <a:cs typeface="Merriweather"/>
                <a:sym typeface="Merriweather"/>
              </a:rPr>
              <a:t> – Never lose track of what matters.</a:t>
            </a:r>
            <a:endParaRPr sz="900">
              <a:solidFill>
                <a:schemeClr val="dk1"/>
              </a:solidFill>
              <a:latin typeface="Merriweather"/>
              <a:ea typeface="Merriweather"/>
              <a:cs typeface="Merriweather"/>
              <a:sym typeface="Merriweather"/>
            </a:endParaRPr>
          </a:p>
          <a:p>
            <a:pPr indent="0" lvl="0" marL="0" rtl="0" algn="just">
              <a:spcBef>
                <a:spcPts val="400"/>
              </a:spcBef>
              <a:spcAft>
                <a:spcPts val="0"/>
              </a:spcAft>
              <a:buNone/>
            </a:pPr>
            <a:r>
              <a:t/>
            </a:r>
            <a:endParaRPr sz="700">
              <a:solidFill>
                <a:schemeClr val="dk1"/>
              </a:solidFill>
              <a:latin typeface="Merriweather"/>
              <a:ea typeface="Merriweather"/>
              <a:cs typeface="Merriweather"/>
              <a:sym typeface="Merriweather"/>
            </a:endParaRPr>
          </a:p>
        </p:txBody>
      </p:sp>
      <p:pic>
        <p:nvPicPr>
          <p:cNvPr id="166" name="Google Shape;166;p27" title="khaana khazaana (7).png"/>
          <p:cNvPicPr preferRelativeResize="0"/>
          <p:nvPr/>
        </p:nvPicPr>
        <p:blipFill rotWithShape="1">
          <a:blip r:embed="rId4">
            <a:alphaModFix/>
          </a:blip>
          <a:srcRect b="9333" l="21814" r="19981" t="5349"/>
          <a:stretch/>
        </p:blipFill>
        <p:spPr>
          <a:xfrm>
            <a:off x="905031" y="1394075"/>
            <a:ext cx="4075094" cy="3359999"/>
          </a:xfrm>
          <a:prstGeom prst="rect">
            <a:avLst/>
          </a:prstGeom>
          <a:noFill/>
          <a:ln>
            <a:noFill/>
          </a:ln>
        </p:spPr>
      </p:pic>
      <p:cxnSp>
        <p:nvCxnSpPr>
          <p:cNvPr id="167" name="Google Shape;167;p27"/>
          <p:cNvCxnSpPr/>
          <p:nvPr/>
        </p:nvCxnSpPr>
        <p:spPr>
          <a:xfrm flipH="1" rot="10800000">
            <a:off x="5170425" y="1171075"/>
            <a:ext cx="3141000" cy="116400"/>
          </a:xfrm>
          <a:prstGeom prst="straightConnector1">
            <a:avLst/>
          </a:prstGeom>
          <a:noFill/>
          <a:ln cap="flat" cmpd="sng" w="19050">
            <a:solidFill>
              <a:schemeClr val="dk1"/>
            </a:solidFill>
            <a:prstDash val="solid"/>
            <a:round/>
            <a:headEnd len="med" w="med" type="none"/>
            <a:tailEnd len="med" w="med" type="none"/>
          </a:ln>
        </p:spPr>
      </p:cxnSp>
      <p:cxnSp>
        <p:nvCxnSpPr>
          <p:cNvPr id="168" name="Google Shape;168;p27"/>
          <p:cNvCxnSpPr/>
          <p:nvPr/>
        </p:nvCxnSpPr>
        <p:spPr>
          <a:xfrm flipH="1" rot="10800000">
            <a:off x="8090800" y="1173625"/>
            <a:ext cx="210600" cy="3646200"/>
          </a:xfrm>
          <a:prstGeom prst="straightConnector1">
            <a:avLst/>
          </a:prstGeom>
          <a:noFill/>
          <a:ln cap="flat" cmpd="sng" w="19050">
            <a:solidFill>
              <a:schemeClr val="dk1"/>
            </a:solidFill>
            <a:prstDash val="solid"/>
            <a:round/>
            <a:headEnd len="med" w="med" type="none"/>
            <a:tailEnd len="med" w="med" type="none"/>
          </a:ln>
        </p:spPr>
      </p:cxnSp>
      <p:cxnSp>
        <p:nvCxnSpPr>
          <p:cNvPr id="169" name="Google Shape;169;p27"/>
          <p:cNvCxnSpPr/>
          <p:nvPr/>
        </p:nvCxnSpPr>
        <p:spPr>
          <a:xfrm flipH="1">
            <a:off x="4992100" y="1285800"/>
            <a:ext cx="188700" cy="3540300"/>
          </a:xfrm>
          <a:prstGeom prst="straightConnector1">
            <a:avLst/>
          </a:prstGeom>
          <a:noFill/>
          <a:ln cap="flat" cmpd="sng" w="19050">
            <a:solidFill>
              <a:schemeClr val="dk1"/>
            </a:solidFill>
            <a:prstDash val="solid"/>
            <a:round/>
            <a:headEnd len="med" w="med" type="none"/>
            <a:tailEnd len="med" w="med" type="none"/>
          </a:ln>
        </p:spPr>
      </p:cxnSp>
      <p:cxnSp>
        <p:nvCxnSpPr>
          <p:cNvPr id="170" name="Google Shape;170;p27"/>
          <p:cNvCxnSpPr/>
          <p:nvPr/>
        </p:nvCxnSpPr>
        <p:spPr>
          <a:xfrm flipH="1">
            <a:off x="4980025" y="4815825"/>
            <a:ext cx="3119400" cy="1410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8"/>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80" name="Google Shape;180;p28"/>
          <p:cNvSpPr txBox="1"/>
          <p:nvPr/>
        </p:nvSpPr>
        <p:spPr>
          <a:xfrm>
            <a:off x="500575" y="235575"/>
            <a:ext cx="8081100" cy="4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dk1"/>
                </a:solidFill>
                <a:latin typeface="Outfit ExtraBold"/>
                <a:ea typeface="Outfit ExtraBold"/>
                <a:cs typeface="Outfit ExtraBold"/>
                <a:sym typeface="Outfit ExtraBold"/>
              </a:rPr>
              <a:t>Tech Stack</a:t>
            </a:r>
            <a:endParaRPr sz="1000">
              <a:solidFill>
                <a:schemeClr val="dk1"/>
              </a:solidFill>
              <a:latin typeface="Impact"/>
              <a:ea typeface="Impact"/>
              <a:cs typeface="Impact"/>
              <a:sym typeface="Impact"/>
            </a:endParaRPr>
          </a:p>
        </p:txBody>
      </p:sp>
      <p:sp>
        <p:nvSpPr>
          <p:cNvPr id="181" name="Google Shape;181;p28"/>
          <p:cNvSpPr/>
          <p:nvPr/>
        </p:nvSpPr>
        <p:spPr>
          <a:xfrm>
            <a:off x="941800" y="1625250"/>
            <a:ext cx="2160900" cy="2383800"/>
          </a:xfrm>
          <a:prstGeom prst="round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82" name="Google Shape;182;p28"/>
          <p:cNvSpPr/>
          <p:nvPr/>
        </p:nvSpPr>
        <p:spPr>
          <a:xfrm>
            <a:off x="3595750" y="1472850"/>
            <a:ext cx="4374300" cy="2664900"/>
          </a:xfrm>
          <a:prstGeom prst="round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descr="File:Google-flutter-logo.png - Wikipedia" id="183" name="Google Shape;183;p28"/>
          <p:cNvPicPr preferRelativeResize="0"/>
          <p:nvPr/>
        </p:nvPicPr>
        <p:blipFill>
          <a:blip r:embed="rId4">
            <a:alphaModFix/>
          </a:blip>
          <a:stretch>
            <a:fillRect/>
          </a:stretch>
        </p:blipFill>
        <p:spPr>
          <a:xfrm>
            <a:off x="1297512" y="2004850"/>
            <a:ext cx="1449480" cy="413700"/>
          </a:xfrm>
          <a:prstGeom prst="rect">
            <a:avLst/>
          </a:prstGeom>
          <a:noFill/>
          <a:ln>
            <a:noFill/>
          </a:ln>
        </p:spPr>
      </p:pic>
      <p:pic>
        <p:nvPicPr>
          <p:cNvPr descr="File:New Firebase logo.svg - Wikipedia" id="184" name="Google Shape;184;p28"/>
          <p:cNvPicPr preferRelativeResize="0"/>
          <p:nvPr/>
        </p:nvPicPr>
        <p:blipFill>
          <a:blip r:embed="rId5">
            <a:alphaModFix/>
          </a:blip>
          <a:stretch>
            <a:fillRect/>
          </a:stretch>
        </p:blipFill>
        <p:spPr>
          <a:xfrm>
            <a:off x="1179900" y="3215749"/>
            <a:ext cx="1684701" cy="461978"/>
          </a:xfrm>
          <a:prstGeom prst="rect">
            <a:avLst/>
          </a:prstGeom>
          <a:noFill/>
          <a:ln>
            <a:noFill/>
          </a:ln>
        </p:spPr>
      </p:pic>
      <p:pic>
        <p:nvPicPr>
          <p:cNvPr descr="File:Google Maps icon (2015-2020).svg - Wikipedia" id="185" name="Google Shape;185;p28"/>
          <p:cNvPicPr preferRelativeResize="0"/>
          <p:nvPr/>
        </p:nvPicPr>
        <p:blipFill>
          <a:blip r:embed="rId6">
            <a:alphaModFix/>
          </a:blip>
          <a:stretch>
            <a:fillRect/>
          </a:stretch>
        </p:blipFill>
        <p:spPr>
          <a:xfrm>
            <a:off x="4030250" y="1680812"/>
            <a:ext cx="798551" cy="798551"/>
          </a:xfrm>
          <a:prstGeom prst="rect">
            <a:avLst/>
          </a:prstGeom>
          <a:noFill/>
          <a:ln>
            <a:noFill/>
          </a:ln>
        </p:spPr>
      </p:pic>
      <p:pic>
        <p:nvPicPr>
          <p:cNvPr descr="File:X logo 2023.svg - Wikipedia" id="186" name="Google Shape;186;p28"/>
          <p:cNvPicPr preferRelativeResize="0"/>
          <p:nvPr/>
        </p:nvPicPr>
        <p:blipFill>
          <a:blip r:embed="rId7">
            <a:alphaModFix/>
          </a:blip>
          <a:stretch>
            <a:fillRect/>
          </a:stretch>
        </p:blipFill>
        <p:spPr>
          <a:xfrm>
            <a:off x="5347912" y="1824150"/>
            <a:ext cx="611141" cy="552450"/>
          </a:xfrm>
          <a:prstGeom prst="rect">
            <a:avLst/>
          </a:prstGeom>
          <a:solidFill>
            <a:schemeClr val="lt1"/>
          </a:solidFill>
          <a:ln>
            <a:noFill/>
          </a:ln>
        </p:spPr>
      </p:pic>
      <p:pic>
        <p:nvPicPr>
          <p:cNvPr id="187" name="Google Shape;187;p28"/>
          <p:cNvPicPr preferRelativeResize="0"/>
          <p:nvPr/>
        </p:nvPicPr>
        <p:blipFill>
          <a:blip r:embed="rId8">
            <a:alphaModFix/>
          </a:blip>
          <a:stretch>
            <a:fillRect/>
          </a:stretch>
        </p:blipFill>
        <p:spPr>
          <a:xfrm>
            <a:off x="6290300" y="1783563"/>
            <a:ext cx="1186075" cy="593050"/>
          </a:xfrm>
          <a:prstGeom prst="rect">
            <a:avLst/>
          </a:prstGeom>
          <a:solidFill>
            <a:schemeClr val="lt1"/>
          </a:solidFill>
          <a:ln>
            <a:noFill/>
          </a:ln>
        </p:spPr>
      </p:pic>
      <p:pic>
        <p:nvPicPr>
          <p:cNvPr id="188" name="Google Shape;188;p28"/>
          <p:cNvPicPr preferRelativeResize="0"/>
          <p:nvPr/>
        </p:nvPicPr>
        <p:blipFill>
          <a:blip r:embed="rId9">
            <a:alphaModFix/>
          </a:blip>
          <a:stretch>
            <a:fillRect/>
          </a:stretch>
        </p:blipFill>
        <p:spPr>
          <a:xfrm>
            <a:off x="3834213" y="2720550"/>
            <a:ext cx="1190625" cy="409575"/>
          </a:xfrm>
          <a:prstGeom prst="rect">
            <a:avLst/>
          </a:prstGeom>
          <a:solidFill>
            <a:schemeClr val="lt1"/>
          </a:solidFill>
          <a:ln>
            <a:noFill/>
          </a:ln>
        </p:spPr>
      </p:pic>
      <p:pic>
        <p:nvPicPr>
          <p:cNvPr id="189" name="Google Shape;189;p28"/>
          <p:cNvPicPr preferRelativeResize="0"/>
          <p:nvPr/>
        </p:nvPicPr>
        <p:blipFill>
          <a:blip r:embed="rId10">
            <a:alphaModFix/>
          </a:blip>
          <a:stretch>
            <a:fillRect/>
          </a:stretch>
        </p:blipFill>
        <p:spPr>
          <a:xfrm>
            <a:off x="6282125" y="2545350"/>
            <a:ext cx="1162050" cy="762000"/>
          </a:xfrm>
          <a:prstGeom prst="rect">
            <a:avLst/>
          </a:prstGeom>
          <a:solidFill>
            <a:schemeClr val="lt1"/>
          </a:solidFill>
          <a:ln>
            <a:noFill/>
          </a:ln>
        </p:spPr>
      </p:pic>
      <p:sp>
        <p:nvSpPr>
          <p:cNvPr id="190" name="Google Shape;190;p28"/>
          <p:cNvSpPr txBox="1"/>
          <p:nvPr/>
        </p:nvSpPr>
        <p:spPr>
          <a:xfrm>
            <a:off x="1118050" y="4076325"/>
            <a:ext cx="1808400" cy="40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latin typeface="Merriweather"/>
                <a:ea typeface="Merriweather"/>
                <a:cs typeface="Merriweather"/>
                <a:sym typeface="Merriweather"/>
              </a:rPr>
              <a:t>FRONTEND AND DATABASE</a:t>
            </a:r>
            <a:endParaRPr b="1" sz="1600">
              <a:solidFill>
                <a:schemeClr val="dk2"/>
              </a:solidFill>
              <a:latin typeface="Merriweather"/>
              <a:ea typeface="Merriweather"/>
              <a:cs typeface="Merriweather"/>
              <a:sym typeface="Merriweather"/>
            </a:endParaRPr>
          </a:p>
        </p:txBody>
      </p:sp>
      <p:sp>
        <p:nvSpPr>
          <p:cNvPr id="191" name="Google Shape;191;p28"/>
          <p:cNvSpPr txBox="1"/>
          <p:nvPr/>
        </p:nvSpPr>
        <p:spPr>
          <a:xfrm>
            <a:off x="3983275" y="4340550"/>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2"/>
                </a:solidFill>
                <a:latin typeface="Merriweather"/>
                <a:ea typeface="Merriweather"/>
                <a:cs typeface="Merriweather"/>
                <a:sym typeface="Merriweather"/>
              </a:rPr>
              <a:t>BACKEND APIS</a:t>
            </a:r>
            <a:endParaRPr b="1" sz="1600">
              <a:solidFill>
                <a:schemeClr val="dk2"/>
              </a:solidFill>
              <a:latin typeface="Merriweather"/>
              <a:ea typeface="Merriweather"/>
              <a:cs typeface="Merriweather"/>
              <a:sym typeface="Merriweather"/>
            </a:endParaRPr>
          </a:p>
        </p:txBody>
      </p:sp>
      <p:pic>
        <p:nvPicPr>
          <p:cNvPr descr="File:Google Gemini logo.svg - Wikipedia" id="192" name="Google Shape;192;p28"/>
          <p:cNvPicPr preferRelativeResize="0"/>
          <p:nvPr/>
        </p:nvPicPr>
        <p:blipFill>
          <a:blip r:embed="rId11">
            <a:alphaModFix/>
          </a:blip>
          <a:stretch>
            <a:fillRect/>
          </a:stretch>
        </p:blipFill>
        <p:spPr>
          <a:xfrm>
            <a:off x="5099675" y="3528000"/>
            <a:ext cx="1251512" cy="461975"/>
          </a:xfrm>
          <a:prstGeom prst="rect">
            <a:avLst/>
          </a:prstGeom>
          <a:noFill/>
          <a:ln>
            <a:noFill/>
          </a:ln>
        </p:spPr>
      </p:pic>
      <p:pic>
        <p:nvPicPr>
          <p:cNvPr descr="File:Google News icon.svg - Wikipedia" id="193" name="Google Shape;193;p28"/>
          <p:cNvPicPr preferRelativeResize="0"/>
          <p:nvPr/>
        </p:nvPicPr>
        <p:blipFill>
          <a:blip r:embed="rId12">
            <a:alphaModFix/>
          </a:blip>
          <a:stretch>
            <a:fillRect/>
          </a:stretch>
        </p:blipFill>
        <p:spPr>
          <a:xfrm>
            <a:off x="5160502" y="2625750"/>
            <a:ext cx="798551" cy="653108"/>
          </a:xfrm>
          <a:prstGeom prst="rect">
            <a:avLst/>
          </a:prstGeom>
          <a:noFill/>
          <a:ln>
            <a:noFill/>
          </a:ln>
        </p:spPr>
      </p:pic>
      <p:cxnSp>
        <p:nvCxnSpPr>
          <p:cNvPr id="194" name="Google Shape;194;p28"/>
          <p:cNvCxnSpPr>
            <a:stCxn id="181" idx="1"/>
            <a:endCxn id="181" idx="3"/>
          </p:cNvCxnSpPr>
          <p:nvPr/>
        </p:nvCxnSpPr>
        <p:spPr>
          <a:xfrm>
            <a:off x="941800" y="2817150"/>
            <a:ext cx="21609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9"/>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204" name="Google Shape;204;p29"/>
          <p:cNvSpPr txBox="1"/>
          <p:nvPr/>
        </p:nvSpPr>
        <p:spPr>
          <a:xfrm>
            <a:off x="424375" y="311775"/>
            <a:ext cx="8487900" cy="413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2400">
                <a:solidFill>
                  <a:schemeClr val="dk1"/>
                </a:solidFill>
                <a:latin typeface="Outfit"/>
                <a:ea typeface="Outfit"/>
                <a:cs typeface="Outfit"/>
                <a:sym typeface="Outfit"/>
              </a:rPr>
              <a:t>Use Case Diagram</a:t>
            </a:r>
            <a:endParaRPr b="1" sz="1800">
              <a:solidFill>
                <a:schemeClr val="dk1"/>
              </a:solidFill>
              <a:latin typeface="Outfit"/>
              <a:ea typeface="Outfit"/>
              <a:cs typeface="Outfit"/>
              <a:sym typeface="Outfit"/>
            </a:endParaRPr>
          </a:p>
        </p:txBody>
      </p:sp>
      <p:pic>
        <p:nvPicPr>
          <p:cNvPr id="205" name="Google Shape;205;p29" title="Parker (1).png"/>
          <p:cNvPicPr preferRelativeResize="0"/>
          <p:nvPr/>
        </p:nvPicPr>
        <p:blipFill rotWithShape="1">
          <a:blip r:embed="rId4">
            <a:alphaModFix/>
          </a:blip>
          <a:srcRect b="4913" l="17895" r="15504" t="3073"/>
          <a:stretch/>
        </p:blipFill>
        <p:spPr>
          <a:xfrm>
            <a:off x="1600375" y="1259025"/>
            <a:ext cx="5166024" cy="3638425"/>
          </a:xfrm>
          <a:prstGeom prst="rect">
            <a:avLst/>
          </a:prstGeom>
          <a:noFill/>
          <a:ln>
            <a:noFill/>
          </a:ln>
        </p:spPr>
      </p:pic>
      <p:sp>
        <p:nvSpPr>
          <p:cNvPr id="206" name="Google Shape;206;p29"/>
          <p:cNvSpPr txBox="1"/>
          <p:nvPr/>
        </p:nvSpPr>
        <p:spPr>
          <a:xfrm>
            <a:off x="822825" y="1259025"/>
            <a:ext cx="3308100" cy="22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latin typeface="Courier Prime"/>
                <a:ea typeface="Courier Prime"/>
                <a:cs typeface="Courier Prime"/>
                <a:sym typeface="Courier Prime"/>
              </a:rPr>
              <a:t>VERIFICATION BASED ISSUE ESCALATION</a:t>
            </a:r>
            <a:endParaRPr b="1" sz="1100">
              <a:solidFill>
                <a:schemeClr val="dk1"/>
              </a:solidFill>
              <a:latin typeface="Courier Prime"/>
              <a:ea typeface="Courier Prime"/>
              <a:cs typeface="Courier Prime"/>
              <a:sym typeface="Courier Prim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0"/>
          <p:cNvSpPr/>
          <p:nvPr/>
        </p:nvSpPr>
        <p:spPr>
          <a:xfrm>
            <a:off x="-235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216" name="Google Shape;216;p30"/>
          <p:cNvSpPr txBox="1"/>
          <p:nvPr/>
        </p:nvSpPr>
        <p:spPr>
          <a:xfrm>
            <a:off x="424375" y="311775"/>
            <a:ext cx="8487900" cy="413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2400">
                <a:solidFill>
                  <a:schemeClr val="dk1"/>
                </a:solidFill>
                <a:latin typeface="Outfit"/>
                <a:ea typeface="Outfit"/>
                <a:cs typeface="Outfit"/>
                <a:sym typeface="Outfit"/>
              </a:rPr>
              <a:t>Implementation </a:t>
            </a:r>
            <a:r>
              <a:rPr b="1" lang="en" sz="1700">
                <a:solidFill>
                  <a:schemeClr val="dk1"/>
                </a:solidFill>
                <a:latin typeface="Outfit"/>
                <a:ea typeface="Outfit"/>
                <a:cs typeface="Outfit"/>
                <a:sym typeface="Outfit"/>
              </a:rPr>
              <a:t>(screenshots)</a:t>
            </a:r>
            <a:r>
              <a:rPr b="1" lang="en" sz="2400">
                <a:solidFill>
                  <a:schemeClr val="dk1"/>
                </a:solidFill>
                <a:latin typeface="Outfit"/>
                <a:ea typeface="Outfit"/>
                <a:cs typeface="Outfit"/>
                <a:sym typeface="Outfit"/>
              </a:rPr>
              <a:t> </a:t>
            </a:r>
            <a:endParaRPr b="1" sz="1800">
              <a:solidFill>
                <a:schemeClr val="dk1"/>
              </a:solidFill>
              <a:latin typeface="Outfit"/>
              <a:ea typeface="Outfit"/>
              <a:cs typeface="Outfit"/>
              <a:sym typeface="Outfit"/>
            </a:endParaRPr>
          </a:p>
        </p:txBody>
      </p:sp>
      <p:sp>
        <p:nvSpPr>
          <p:cNvPr id="217" name="Google Shape;217;p30"/>
          <p:cNvSpPr txBox="1"/>
          <p:nvPr/>
        </p:nvSpPr>
        <p:spPr>
          <a:xfrm>
            <a:off x="2595875" y="4396200"/>
            <a:ext cx="743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Merriweather"/>
                <a:ea typeface="Merriweather"/>
                <a:cs typeface="Merriweather"/>
                <a:sym typeface="Merriweather"/>
              </a:rPr>
              <a:t>Map Page</a:t>
            </a:r>
            <a:endParaRPr sz="900">
              <a:latin typeface="Merriweather"/>
              <a:ea typeface="Merriweather"/>
              <a:cs typeface="Merriweather"/>
              <a:sym typeface="Merriweather"/>
            </a:endParaRPr>
          </a:p>
        </p:txBody>
      </p:sp>
      <p:sp>
        <p:nvSpPr>
          <p:cNvPr id="218" name="Google Shape;218;p30"/>
          <p:cNvSpPr txBox="1"/>
          <p:nvPr/>
        </p:nvSpPr>
        <p:spPr>
          <a:xfrm>
            <a:off x="3712213" y="4396200"/>
            <a:ext cx="1759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Merriweather"/>
                <a:ea typeface="Merriweather"/>
                <a:cs typeface="Merriweather"/>
                <a:sym typeface="Merriweather"/>
              </a:rPr>
              <a:t>Community Complaint Page</a:t>
            </a:r>
            <a:endParaRPr sz="900">
              <a:latin typeface="Merriweather"/>
              <a:ea typeface="Merriweather"/>
              <a:cs typeface="Merriweather"/>
              <a:sym typeface="Merriweather"/>
            </a:endParaRPr>
          </a:p>
        </p:txBody>
      </p:sp>
      <p:pic>
        <p:nvPicPr>
          <p:cNvPr id="219" name="Google Shape;219;p30"/>
          <p:cNvPicPr preferRelativeResize="0"/>
          <p:nvPr/>
        </p:nvPicPr>
        <p:blipFill>
          <a:blip r:embed="rId4">
            <a:alphaModFix/>
          </a:blip>
          <a:stretch>
            <a:fillRect/>
          </a:stretch>
        </p:blipFill>
        <p:spPr>
          <a:xfrm>
            <a:off x="2274150" y="1366845"/>
            <a:ext cx="1410075" cy="3029332"/>
          </a:xfrm>
          <a:prstGeom prst="rect">
            <a:avLst/>
          </a:prstGeom>
          <a:noFill/>
          <a:ln cap="flat" cmpd="sng" w="19050">
            <a:solidFill>
              <a:schemeClr val="dk1"/>
            </a:solidFill>
            <a:prstDash val="solid"/>
            <a:round/>
            <a:headEnd len="sm" w="sm" type="none"/>
            <a:tailEnd len="sm" w="sm" type="none"/>
          </a:ln>
        </p:spPr>
      </p:pic>
      <p:sp>
        <p:nvSpPr>
          <p:cNvPr id="220" name="Google Shape;220;p30"/>
          <p:cNvSpPr txBox="1"/>
          <p:nvPr/>
        </p:nvSpPr>
        <p:spPr>
          <a:xfrm>
            <a:off x="5531576" y="4396200"/>
            <a:ext cx="1363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Merriweather"/>
                <a:ea typeface="Merriweather"/>
                <a:cs typeface="Merriweather"/>
                <a:sym typeface="Merriweather"/>
              </a:rPr>
              <a:t>Lost and Found Page</a:t>
            </a:r>
            <a:endParaRPr sz="900">
              <a:latin typeface="Merriweather"/>
              <a:ea typeface="Merriweather"/>
              <a:cs typeface="Merriweather"/>
              <a:sym typeface="Merriweather"/>
            </a:endParaRPr>
          </a:p>
        </p:txBody>
      </p:sp>
      <p:pic>
        <p:nvPicPr>
          <p:cNvPr id="221" name="Google Shape;221;p30"/>
          <p:cNvPicPr preferRelativeResize="0"/>
          <p:nvPr/>
        </p:nvPicPr>
        <p:blipFill>
          <a:blip r:embed="rId5">
            <a:alphaModFix/>
          </a:blip>
          <a:stretch>
            <a:fillRect/>
          </a:stretch>
        </p:blipFill>
        <p:spPr>
          <a:xfrm>
            <a:off x="757125" y="1366825"/>
            <a:ext cx="1363199" cy="3029324"/>
          </a:xfrm>
          <a:prstGeom prst="rect">
            <a:avLst/>
          </a:prstGeom>
          <a:noFill/>
          <a:ln>
            <a:noFill/>
          </a:ln>
        </p:spPr>
      </p:pic>
      <p:pic>
        <p:nvPicPr>
          <p:cNvPr id="222" name="Google Shape;222;p30"/>
          <p:cNvPicPr preferRelativeResize="0"/>
          <p:nvPr/>
        </p:nvPicPr>
        <p:blipFill>
          <a:blip r:embed="rId6">
            <a:alphaModFix/>
          </a:blip>
          <a:stretch>
            <a:fillRect/>
          </a:stretch>
        </p:blipFill>
        <p:spPr>
          <a:xfrm>
            <a:off x="7032745" y="1366850"/>
            <a:ext cx="1363199" cy="3029332"/>
          </a:xfrm>
          <a:prstGeom prst="rect">
            <a:avLst/>
          </a:prstGeom>
          <a:noFill/>
          <a:ln>
            <a:noFill/>
          </a:ln>
        </p:spPr>
      </p:pic>
      <p:pic>
        <p:nvPicPr>
          <p:cNvPr id="223" name="Google Shape;223;p30"/>
          <p:cNvPicPr preferRelativeResize="0"/>
          <p:nvPr/>
        </p:nvPicPr>
        <p:blipFill>
          <a:blip r:embed="rId7">
            <a:alphaModFix/>
          </a:blip>
          <a:stretch>
            <a:fillRect/>
          </a:stretch>
        </p:blipFill>
        <p:spPr>
          <a:xfrm>
            <a:off x="3926312" y="1366833"/>
            <a:ext cx="1363199" cy="3029368"/>
          </a:xfrm>
          <a:prstGeom prst="rect">
            <a:avLst/>
          </a:prstGeom>
          <a:noFill/>
          <a:ln cap="flat" cmpd="sng" w="19050">
            <a:solidFill>
              <a:schemeClr val="dk1"/>
            </a:solidFill>
            <a:prstDash val="solid"/>
            <a:round/>
            <a:headEnd len="sm" w="sm" type="none"/>
            <a:tailEnd len="sm" w="sm" type="none"/>
          </a:ln>
        </p:spPr>
      </p:pic>
      <p:pic>
        <p:nvPicPr>
          <p:cNvPr id="224" name="Google Shape;224;p30"/>
          <p:cNvPicPr preferRelativeResize="0"/>
          <p:nvPr/>
        </p:nvPicPr>
        <p:blipFill>
          <a:blip r:embed="rId8">
            <a:alphaModFix/>
          </a:blip>
          <a:stretch>
            <a:fillRect/>
          </a:stretch>
        </p:blipFill>
        <p:spPr>
          <a:xfrm>
            <a:off x="5531575" y="1366850"/>
            <a:ext cx="1363199" cy="3029332"/>
          </a:xfrm>
          <a:prstGeom prst="rect">
            <a:avLst/>
          </a:prstGeom>
          <a:noFill/>
          <a:ln>
            <a:noFill/>
          </a:ln>
        </p:spPr>
      </p:pic>
      <p:sp>
        <p:nvSpPr>
          <p:cNvPr id="225" name="Google Shape;225;p30"/>
          <p:cNvSpPr txBox="1"/>
          <p:nvPr/>
        </p:nvSpPr>
        <p:spPr>
          <a:xfrm>
            <a:off x="783850" y="4396200"/>
            <a:ext cx="1363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Merriweather"/>
                <a:ea typeface="Merriweather"/>
                <a:cs typeface="Merriweather"/>
                <a:sym typeface="Merriweather"/>
              </a:rPr>
              <a:t>Profile Page with Social Credits</a:t>
            </a:r>
            <a:endParaRPr sz="900">
              <a:latin typeface="Merriweather"/>
              <a:ea typeface="Merriweather"/>
              <a:cs typeface="Merriweather"/>
              <a:sym typeface="Merriweather"/>
            </a:endParaRPr>
          </a:p>
        </p:txBody>
      </p:sp>
      <p:sp>
        <p:nvSpPr>
          <p:cNvPr id="226" name="Google Shape;226;p30"/>
          <p:cNvSpPr txBox="1"/>
          <p:nvPr/>
        </p:nvSpPr>
        <p:spPr>
          <a:xfrm>
            <a:off x="7030526" y="4396175"/>
            <a:ext cx="1363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Merriweather"/>
                <a:ea typeface="Merriweather"/>
                <a:cs typeface="Merriweather"/>
                <a:sym typeface="Merriweather"/>
              </a:rPr>
              <a:t>Community Groups Page</a:t>
            </a:r>
            <a:endParaRPr sz="900">
              <a:latin typeface="Merriweather"/>
              <a:ea typeface="Merriweather"/>
              <a:cs typeface="Merriweather"/>
              <a:sym typeface="Merriweath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1"/>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236" name="Google Shape;236;p31"/>
          <p:cNvSpPr txBox="1"/>
          <p:nvPr/>
        </p:nvSpPr>
        <p:spPr>
          <a:xfrm>
            <a:off x="500575" y="235575"/>
            <a:ext cx="8081100" cy="4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dk1"/>
                </a:solidFill>
                <a:latin typeface="Outfit ExtraBold"/>
                <a:ea typeface="Outfit ExtraBold"/>
                <a:cs typeface="Outfit ExtraBold"/>
                <a:sym typeface="Outfit ExtraBold"/>
              </a:rPr>
              <a:t>Future Objectives</a:t>
            </a:r>
            <a:endParaRPr sz="1000">
              <a:solidFill>
                <a:schemeClr val="dk1"/>
              </a:solidFill>
              <a:latin typeface="Impact"/>
              <a:ea typeface="Impact"/>
              <a:cs typeface="Impact"/>
              <a:sym typeface="Impact"/>
            </a:endParaRPr>
          </a:p>
        </p:txBody>
      </p:sp>
      <p:sp>
        <p:nvSpPr>
          <p:cNvPr id="237" name="Google Shape;237;p31"/>
          <p:cNvSpPr txBox="1"/>
          <p:nvPr/>
        </p:nvSpPr>
        <p:spPr>
          <a:xfrm>
            <a:off x="500575" y="1283150"/>
            <a:ext cx="7803300" cy="3154500"/>
          </a:xfrm>
          <a:prstGeom prst="rect">
            <a:avLst/>
          </a:prstGeom>
          <a:noFill/>
          <a:ln>
            <a:noFill/>
          </a:ln>
        </p:spPr>
        <p:txBody>
          <a:bodyPr anchorCtr="0" anchor="t" bIns="91425" lIns="91425" spcFirstLastPara="1" rIns="91425" wrap="square" tIns="91425">
            <a:noAutofit/>
          </a:bodyPr>
          <a:lstStyle/>
          <a:p>
            <a:pPr indent="-311150" lvl="0" marL="457200" rtl="0" algn="just">
              <a:spcBef>
                <a:spcPts val="0"/>
              </a:spcBef>
              <a:spcAft>
                <a:spcPts val="0"/>
              </a:spcAft>
              <a:buClr>
                <a:schemeClr val="dk1"/>
              </a:buClr>
              <a:buSzPts val="1300"/>
              <a:buChar char="●"/>
            </a:pPr>
            <a:r>
              <a:rPr b="1" lang="en" sz="1300">
                <a:solidFill>
                  <a:schemeClr val="dk1"/>
                </a:solidFill>
              </a:rPr>
              <a:t>3D Interactive Map</a:t>
            </a:r>
            <a:r>
              <a:rPr lang="en" sz="1300">
                <a:solidFill>
                  <a:schemeClr val="dk1"/>
                </a:solidFill>
              </a:rPr>
              <a:t> – Introduce a dynamic 3D map for a more immersive experience in complaint tracking and navigation.</a:t>
            </a:r>
            <a:endParaRPr sz="1300">
              <a:solidFill>
                <a:schemeClr val="dk1"/>
              </a:solidFill>
            </a:endParaRPr>
          </a:p>
          <a:p>
            <a:pPr indent="0" lvl="0" marL="914400" rtl="0" algn="just">
              <a:spcBef>
                <a:spcPts val="0"/>
              </a:spcBef>
              <a:spcAft>
                <a:spcPts val="0"/>
              </a:spcAft>
              <a:buNone/>
            </a:pPr>
            <a:r>
              <a:t/>
            </a:r>
            <a:endParaRPr sz="1300">
              <a:solidFill>
                <a:schemeClr val="dk1"/>
              </a:solidFill>
            </a:endParaRPr>
          </a:p>
          <a:p>
            <a:pPr indent="-311150" lvl="0" marL="457200" rtl="0" algn="just">
              <a:spcBef>
                <a:spcPts val="0"/>
              </a:spcBef>
              <a:spcAft>
                <a:spcPts val="0"/>
              </a:spcAft>
              <a:buClr>
                <a:schemeClr val="dk1"/>
              </a:buClr>
              <a:buSzPts val="1300"/>
              <a:buChar char="●"/>
            </a:pPr>
            <a:r>
              <a:rPr b="1" lang="en" sz="1300">
                <a:solidFill>
                  <a:schemeClr val="dk1"/>
                </a:solidFill>
              </a:rPr>
              <a:t>Multi-Language Support</a:t>
            </a:r>
            <a:r>
              <a:rPr lang="en" sz="1300">
                <a:solidFill>
                  <a:schemeClr val="dk1"/>
                </a:solidFill>
              </a:rPr>
              <a:t> – Expand accessibility by incorporating multilingual support for diverse user engagement.</a:t>
            </a:r>
            <a:br>
              <a:rPr lang="en" sz="1300">
                <a:solidFill>
                  <a:schemeClr val="dk1"/>
                </a:solidFill>
              </a:rPr>
            </a:br>
            <a:endParaRPr sz="1300">
              <a:solidFill>
                <a:schemeClr val="dk1"/>
              </a:solidFill>
            </a:endParaRPr>
          </a:p>
          <a:p>
            <a:pPr indent="-311150" lvl="0" marL="457200" rtl="0" algn="just">
              <a:spcBef>
                <a:spcPts val="0"/>
              </a:spcBef>
              <a:spcAft>
                <a:spcPts val="0"/>
              </a:spcAft>
              <a:buClr>
                <a:schemeClr val="dk1"/>
              </a:buClr>
              <a:buSzPts val="1300"/>
              <a:buChar char="●"/>
            </a:pPr>
            <a:r>
              <a:rPr b="1" lang="en" sz="1300">
                <a:solidFill>
                  <a:schemeClr val="dk1"/>
                </a:solidFill>
              </a:rPr>
              <a:t>Voice-Based Complaint Logging</a:t>
            </a:r>
            <a:r>
              <a:rPr lang="en" sz="1300">
                <a:solidFill>
                  <a:schemeClr val="dk1"/>
                </a:solidFill>
              </a:rPr>
              <a:t> – Enable users to register complaints using voice commands for a hands-free experience.</a:t>
            </a:r>
            <a:br>
              <a:rPr lang="en" sz="1300">
                <a:solidFill>
                  <a:schemeClr val="dk1"/>
                </a:solidFill>
              </a:rPr>
            </a:br>
            <a:endParaRPr sz="1300">
              <a:solidFill>
                <a:schemeClr val="dk1"/>
              </a:solidFill>
            </a:endParaRPr>
          </a:p>
          <a:p>
            <a:pPr indent="-311150" lvl="0" marL="457200" rtl="0" algn="just">
              <a:spcBef>
                <a:spcPts val="0"/>
              </a:spcBef>
              <a:spcAft>
                <a:spcPts val="0"/>
              </a:spcAft>
              <a:buClr>
                <a:schemeClr val="dk1"/>
              </a:buClr>
              <a:buSzPts val="1300"/>
              <a:buChar char="●"/>
            </a:pPr>
            <a:r>
              <a:rPr b="1" lang="en" sz="1300">
                <a:solidFill>
                  <a:schemeClr val="dk1"/>
                </a:solidFill>
              </a:rPr>
              <a:t>Augmented Reality (AR) Navigation</a:t>
            </a:r>
            <a:r>
              <a:rPr lang="en" sz="1300">
                <a:solidFill>
                  <a:schemeClr val="dk1"/>
                </a:solidFill>
              </a:rPr>
              <a:t> – Improve user experience with AR-based live directions and complaint hotspots visualization.</a:t>
            </a:r>
            <a:br>
              <a:rPr lang="en" sz="1300">
                <a:solidFill>
                  <a:schemeClr val="dk1"/>
                </a:solidFill>
              </a:rPr>
            </a:br>
            <a:endParaRPr sz="1300">
              <a:solidFill>
                <a:schemeClr val="dk1"/>
              </a:solidFill>
            </a:endParaRPr>
          </a:p>
          <a:p>
            <a:pPr indent="-311150" lvl="0" marL="457200" rtl="0" algn="just">
              <a:spcBef>
                <a:spcPts val="0"/>
              </a:spcBef>
              <a:spcAft>
                <a:spcPts val="0"/>
              </a:spcAft>
              <a:buClr>
                <a:schemeClr val="dk1"/>
              </a:buClr>
              <a:buSzPts val="1300"/>
              <a:buChar char="●"/>
            </a:pPr>
            <a:r>
              <a:rPr b="1" lang="en" sz="1300">
                <a:solidFill>
                  <a:schemeClr val="dk1"/>
                </a:solidFill>
              </a:rPr>
              <a:t>Public-Private Collaboration Portal</a:t>
            </a:r>
            <a:r>
              <a:rPr lang="en" sz="1300">
                <a:solidFill>
                  <a:schemeClr val="dk1"/>
                </a:solidFill>
              </a:rPr>
              <a:t> – A dedicated platform for authorities and businesses to resolve issues efficiently.</a:t>
            </a:r>
            <a:br>
              <a:rPr lang="en" sz="1300">
                <a:solidFill>
                  <a:schemeClr val="dk1"/>
                </a:solidFill>
              </a:rPr>
            </a:br>
            <a:endParaRPr sz="1300">
              <a:solidFill>
                <a:schemeClr val="dk1"/>
              </a:solidFill>
            </a:endParaRPr>
          </a:p>
          <a:p>
            <a:pPr indent="-311150" lvl="0" marL="457200" rtl="0" algn="just">
              <a:spcBef>
                <a:spcPts val="0"/>
              </a:spcBef>
              <a:spcAft>
                <a:spcPts val="0"/>
              </a:spcAft>
              <a:buClr>
                <a:schemeClr val="dk1"/>
              </a:buClr>
              <a:buSzPts val="1300"/>
              <a:buChar char="●"/>
            </a:pPr>
            <a:r>
              <a:rPr b="1" lang="en" sz="1300">
                <a:solidFill>
                  <a:schemeClr val="dk1"/>
                </a:solidFill>
              </a:rPr>
              <a:t>Advanced Data Analytics Dashboard</a:t>
            </a:r>
            <a:r>
              <a:rPr lang="en" sz="1300">
                <a:solidFill>
                  <a:schemeClr val="dk1"/>
                </a:solidFill>
              </a:rPr>
              <a:t> – Implement an AI-powered dashboard for real-time insights, trends, and predictive analytics on complaints and user activity.</a:t>
            </a:r>
            <a:endParaRPr sz="1300">
              <a:solidFill>
                <a:schemeClr val="dk1"/>
              </a:solidFill>
            </a:endParaRPr>
          </a:p>
          <a:p>
            <a:pPr indent="0" lvl="0" marL="0" rtl="0" algn="just">
              <a:spcBef>
                <a:spcPts val="0"/>
              </a:spcBef>
              <a:spcAft>
                <a:spcPts val="0"/>
              </a:spcAft>
              <a:buNone/>
            </a:pPr>
            <a:r>
              <a:t/>
            </a:r>
            <a:endParaRPr b="1" sz="1300">
              <a:solidFill>
                <a:schemeClr val="dk1"/>
              </a:solidFill>
            </a:endParaRPr>
          </a:p>
          <a:p>
            <a:pPr indent="0" lvl="0" marL="457200" rtl="0" algn="just">
              <a:spcBef>
                <a:spcPts val="0"/>
              </a:spcBef>
              <a:spcAft>
                <a:spcPts val="0"/>
              </a:spcAft>
              <a:buNone/>
            </a:pPr>
            <a:r>
              <a:t/>
            </a:r>
            <a:endParaRPr sz="1300">
              <a:solidFill>
                <a:schemeClr val="dk1"/>
              </a:solidFill>
            </a:endParaRPr>
          </a:p>
          <a:p>
            <a:pPr indent="0" lvl="0" marL="457200" rtl="0" algn="just">
              <a:spcBef>
                <a:spcPts val="0"/>
              </a:spcBef>
              <a:spcAft>
                <a:spcPts val="0"/>
              </a:spcAft>
              <a:buNone/>
            </a:pPr>
            <a:r>
              <a:t/>
            </a:r>
            <a:endParaRPr sz="1300">
              <a:solidFill>
                <a:schemeClr val="dk1"/>
              </a:solidFill>
            </a:endParaRPr>
          </a:p>
        </p:txBody>
      </p:sp>
      <p:cxnSp>
        <p:nvCxnSpPr>
          <p:cNvPr id="238" name="Google Shape;238;p31"/>
          <p:cNvCxnSpPr/>
          <p:nvPr/>
        </p:nvCxnSpPr>
        <p:spPr>
          <a:xfrm flipH="1">
            <a:off x="911675" y="1489175"/>
            <a:ext cx="184200" cy="3154500"/>
          </a:xfrm>
          <a:prstGeom prst="straightConnector1">
            <a:avLst/>
          </a:prstGeom>
          <a:solidFill>
            <a:schemeClr val="lt2"/>
          </a:solidFill>
          <a:ln>
            <a:noFill/>
          </a:ln>
        </p:spPr>
      </p:cxn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